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1071" r:id="rId2"/>
    <p:sldId id="1758" r:id="rId3"/>
    <p:sldId id="1074" r:id="rId4"/>
    <p:sldId id="1765" r:id="rId5"/>
    <p:sldId id="1079" r:id="rId6"/>
    <p:sldId id="1105" r:id="rId7"/>
    <p:sldId id="1106" r:id="rId8"/>
    <p:sldId id="1108" r:id="rId9"/>
    <p:sldId id="1109" r:id="rId10"/>
    <p:sldId id="1736" r:id="rId11"/>
    <p:sldId id="1735" r:id="rId12"/>
    <p:sldId id="1112" r:id="rId13"/>
    <p:sldId id="1095" r:id="rId14"/>
    <p:sldId id="1762" r:id="rId15"/>
    <p:sldId id="1763" r:id="rId16"/>
    <p:sldId id="1760" r:id="rId17"/>
    <p:sldId id="1761" r:id="rId18"/>
    <p:sldId id="1091" r:id="rId19"/>
    <p:sldId id="1140" r:id="rId20"/>
    <p:sldId id="1756" r:id="rId21"/>
    <p:sldId id="1750" r:id="rId22"/>
    <p:sldId id="1115" r:id="rId23"/>
    <p:sldId id="960" r:id="rId24"/>
    <p:sldId id="1755" r:id="rId25"/>
    <p:sldId id="1747" r:id="rId26"/>
    <p:sldId id="1118" r:id="rId27"/>
    <p:sldId id="663" r:id="rId28"/>
    <p:sldId id="1122" r:id="rId29"/>
    <p:sldId id="1127" r:id="rId30"/>
    <p:sldId id="1751" r:id="rId31"/>
    <p:sldId id="1748" r:id="rId32"/>
    <p:sldId id="1124" r:id="rId33"/>
    <p:sldId id="1752" r:id="rId34"/>
    <p:sldId id="1753" r:id="rId35"/>
    <p:sldId id="1131" r:id="rId36"/>
    <p:sldId id="1132" r:id="rId37"/>
    <p:sldId id="1133" r:id="rId38"/>
    <p:sldId id="1740" r:id="rId39"/>
    <p:sldId id="1759" r:id="rId40"/>
    <p:sldId id="1754" r:id="rId41"/>
    <p:sldId id="1757" r:id="rId42"/>
    <p:sldId id="1764" r:id="rId43"/>
    <p:sldId id="1138" r:id="rId44"/>
    <p:sldId id="1733" r:id="rId45"/>
    <p:sldId id="1721" r:id="rId46"/>
    <p:sldId id="1123" r:id="rId47"/>
    <p:sldId id="1732" r:id="rId48"/>
    <p:sldId id="1119" r:id="rId49"/>
    <p:sldId id="1142" r:id="rId50"/>
    <p:sldId id="1143" r:id="rId51"/>
    <p:sldId id="1722" r:id="rId52"/>
    <p:sldId id="172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029CD1B-E2AF-8742-BAEB-0A874B08142A}">
          <p14:sldIdLst>
            <p14:sldId id="1071"/>
            <p14:sldId id="1758"/>
          </p14:sldIdLst>
        </p14:section>
        <p14:section name="Traditional Graph ML" id="{20124AB2-A511-C847-AD81-C9672B30CBA6}">
          <p14:sldIdLst>
            <p14:sldId id="1074"/>
            <p14:sldId id="1765"/>
            <p14:sldId id="1079"/>
            <p14:sldId id="1105"/>
            <p14:sldId id="1106"/>
            <p14:sldId id="1108"/>
            <p14:sldId id="1109"/>
            <p14:sldId id="1736"/>
            <p14:sldId id="1735"/>
          </p14:sldIdLst>
        </p14:section>
        <p14:section name="Message Passing" id="{36A94F2B-CCDB-B641-B34F-3F236BDCA5CA}">
          <p14:sldIdLst>
            <p14:sldId id="1112"/>
            <p14:sldId id="1095"/>
            <p14:sldId id="1762"/>
            <p14:sldId id="1763"/>
          </p14:sldIdLst>
        </p14:section>
        <p14:section name="Shallow Embeddings" id="{DD3E2F57-758F-E044-A9D6-A3445AE91D92}">
          <p14:sldIdLst>
            <p14:sldId id="1760"/>
            <p14:sldId id="1761"/>
            <p14:sldId id="1091"/>
            <p14:sldId id="1140"/>
            <p14:sldId id="1756"/>
            <p14:sldId id="1750"/>
            <p14:sldId id="1115"/>
            <p14:sldId id="960"/>
            <p14:sldId id="1755"/>
            <p14:sldId id="1747"/>
            <p14:sldId id="1118"/>
          </p14:sldIdLst>
        </p14:section>
        <p14:section name="Graph Neural Networks" id="{45B473C7-9993-EA42-BB47-B2BC901336CC}">
          <p14:sldIdLst>
            <p14:sldId id="663"/>
            <p14:sldId id="1122"/>
            <p14:sldId id="1127"/>
            <p14:sldId id="1751"/>
            <p14:sldId id="1748"/>
            <p14:sldId id="1124"/>
            <p14:sldId id="1752"/>
            <p14:sldId id="1753"/>
            <p14:sldId id="1131"/>
            <p14:sldId id="1132"/>
            <p14:sldId id="1133"/>
            <p14:sldId id="1740"/>
            <p14:sldId id="1759"/>
            <p14:sldId id="1754"/>
            <p14:sldId id="1757"/>
            <p14:sldId id="1764"/>
            <p14:sldId id="1138"/>
            <p14:sldId id="1733"/>
            <p14:sldId id="1721"/>
            <p14:sldId id="1123"/>
            <p14:sldId id="1732"/>
          </p14:sldIdLst>
        </p14:section>
        <p14:section name="DGL" id="{EDAAFC59-0BFB-C24F-ADEA-6B4E3D986D50}">
          <p14:sldIdLst>
            <p14:sldId id="1119"/>
            <p14:sldId id="1142"/>
            <p14:sldId id="1143"/>
            <p14:sldId id="1722"/>
            <p14:sldId id="17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53737"/>
    <a:srgbClr val="008DC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2"/>
    <p:restoredTop sz="86364"/>
  </p:normalViewPr>
  <p:slideViewPr>
    <p:cSldViewPr snapToGrid="0" snapToObjects="1">
      <p:cViewPr varScale="1">
        <p:scale>
          <a:sx n="127" d="100"/>
          <a:sy n="127" d="100"/>
        </p:scale>
        <p:origin x="1272"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33D6E0-020F-C74E-93E7-F365EA0A1094}"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9AAF13-0D66-9247-8B59-91BBBED844F7}" type="slidenum">
              <a:rPr lang="en-US" smtClean="0"/>
              <a:t>‹#›</a:t>
            </a:fld>
            <a:endParaRPr lang="en-US"/>
          </a:p>
        </p:txBody>
      </p:sp>
    </p:spTree>
    <p:extLst>
      <p:ext uri="{BB962C8B-B14F-4D97-AF65-F5344CB8AC3E}">
        <p14:creationId xmlns:p14="http://schemas.microsoft.com/office/powerpoint/2010/main" val="3440774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kern="1200" dirty="0">
                <a:solidFill>
                  <a:schemeClr val="tx1"/>
                </a:solidFill>
                <a:effectLst/>
                <a:latin typeface="Amazon Ember Light" panose="020B0403020204020204" pitchFamily="34" charset="0"/>
                <a:ea typeface="+mn-ea"/>
                <a:cs typeface="+mn-cs"/>
              </a:rPr>
              <a:t>Welcome to Machine Learning Accelerator – the Graph Machine Learning course</a:t>
            </a:r>
          </a:p>
          <a:p>
            <a:r>
              <a:rPr lang="en-US" sz="2400" kern="1200" dirty="0">
                <a:solidFill>
                  <a:schemeClr val="tx1"/>
                </a:solidFill>
                <a:effectLst/>
                <a:latin typeface="Amazon Ember Light" panose="020B0403020204020204" pitchFamily="34" charset="0"/>
                <a:ea typeface="+mn-ea"/>
                <a:cs typeface="+mn-cs"/>
              </a:rPr>
              <a:t>Week 2</a:t>
            </a:r>
          </a:p>
        </p:txBody>
      </p:sp>
      <p:sp>
        <p:nvSpPr>
          <p:cNvPr id="4" name="Slide Number Placeholder 3"/>
          <p:cNvSpPr>
            <a:spLocks noGrp="1"/>
          </p:cNvSpPr>
          <p:nvPr>
            <p:ph type="sldNum" sz="quarter" idx="5"/>
          </p:nvPr>
        </p:nvSpPr>
        <p:spPr/>
        <p:txBody>
          <a:bodyPr/>
          <a:lstStyle/>
          <a:p>
            <a:fld id="{525B7AE5-8B6B-45BB-BCE2-0D5FF01E052A}" type="slidenum">
              <a:rPr lang="en-US" smtClean="0"/>
              <a:pPr/>
              <a:t>1</a:t>
            </a:fld>
            <a:endParaRPr lang="en-US" dirty="0"/>
          </a:p>
        </p:txBody>
      </p:sp>
    </p:spTree>
    <p:extLst>
      <p:ext uri="{BB962C8B-B14F-4D97-AF65-F5344CB8AC3E}">
        <p14:creationId xmlns:p14="http://schemas.microsoft.com/office/powerpoint/2010/main" val="42479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12</a:t>
            </a:fld>
            <a:endParaRPr lang="en-US" dirty="0"/>
          </a:p>
        </p:txBody>
      </p:sp>
    </p:spTree>
    <p:extLst>
      <p:ext uri="{BB962C8B-B14F-4D97-AF65-F5344CB8AC3E}">
        <p14:creationId xmlns:p14="http://schemas.microsoft.com/office/powerpoint/2010/main" val="13898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23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43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16</a:t>
            </a:fld>
            <a:endParaRPr lang="en-US" dirty="0"/>
          </a:p>
        </p:txBody>
      </p:sp>
    </p:spTree>
    <p:extLst>
      <p:ext uri="{BB962C8B-B14F-4D97-AF65-F5344CB8AC3E}">
        <p14:creationId xmlns:p14="http://schemas.microsoft.com/office/powerpoint/2010/main" val="675940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847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04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E9AAF13-0D66-9247-8B59-91BBBED844F7}" type="slidenum">
              <a:rPr lang="en-US" smtClean="0"/>
              <a:t>23</a:t>
            </a:fld>
            <a:endParaRPr lang="en-US"/>
          </a:p>
        </p:txBody>
      </p:sp>
    </p:spTree>
    <p:extLst>
      <p:ext uri="{BB962C8B-B14F-4D97-AF65-F5344CB8AC3E}">
        <p14:creationId xmlns:p14="http://schemas.microsoft.com/office/powerpoint/2010/main" val="2064314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Before we introduce the concepts of graph representation learning and deep learning on graphs, it is necessary to give some methodological background and context.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What kinds of methods were used for machine learning on graphs prior to the advent of modern deep learning approaches? </a:t>
            </a:r>
            <a:endParaRPr lang="en-IN" dirty="0"/>
          </a:p>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3</a:t>
            </a:fld>
            <a:endParaRPr lang="en-US" dirty="0"/>
          </a:p>
        </p:txBody>
      </p:sp>
    </p:spTree>
    <p:extLst>
      <p:ext uri="{BB962C8B-B14F-4D97-AF65-F5344CB8AC3E}">
        <p14:creationId xmlns:p14="http://schemas.microsoft.com/office/powerpoint/2010/main" val="3657358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26390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727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BB460CB-2917-1F4B-AB52-61872A1DABB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0747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27</a:t>
            </a:fld>
            <a:endParaRPr lang="en-US" dirty="0"/>
          </a:p>
        </p:txBody>
      </p:sp>
    </p:spTree>
    <p:extLst>
      <p:ext uri="{BB962C8B-B14F-4D97-AF65-F5344CB8AC3E}">
        <p14:creationId xmlns:p14="http://schemas.microsoft.com/office/powerpoint/2010/main" val="529530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E0779E4-6E58-1746-875E-4D96AD71D8A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91872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C87C0FE-0537-B641-A06A-911502C4A0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Permutation invariance and equivariance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One reasonable idea for defining a deep neural network over graphs would be to simply use the adjacency matrix as input to a deep neural network. For example, to generate an embedding of an entire graph we could simply flatten the adjacency matrix and feed the result to a multi-layer perceptron (MLP).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issue with this approach is that it depends on the arbitrary order- </a:t>
            </a:r>
            <a:r>
              <a:rPr lang="en-IN" sz="1200" kern="1200" dirty="0" err="1">
                <a:solidFill>
                  <a:schemeClr val="tx1"/>
                </a:solidFill>
                <a:effectLst/>
                <a:latin typeface="+mn-lt"/>
                <a:ea typeface="+mn-ea"/>
                <a:cs typeface="+mn-cs"/>
              </a:rPr>
              <a:t>ing</a:t>
            </a:r>
            <a:r>
              <a:rPr lang="en-IN" sz="1200" kern="1200" dirty="0">
                <a:solidFill>
                  <a:schemeClr val="tx1"/>
                </a:solidFill>
                <a:effectLst/>
                <a:latin typeface="+mn-lt"/>
                <a:ea typeface="+mn-ea"/>
                <a:cs typeface="+mn-cs"/>
              </a:rPr>
              <a:t> of nodes that we used in the adjacency matrix. In other words, such a model is not permutation invariant, and a key desideratum for designing neural networks over graphs is that they should be permutation invariant (or equivariant)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Permutation invariance means that the function does not depend on the arbitrary ordering of the rows/columns in the adjacency matrix.</a:t>
            </a: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endParaRPr>
          </a:p>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C87C0FE-0537-B641-A06A-911502C4A0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kern="1200" dirty="0">
                <a:solidFill>
                  <a:schemeClr val="tx1"/>
                </a:solidFill>
                <a:effectLst/>
                <a:latin typeface="+mn-lt"/>
                <a:ea typeface="+mn-ea"/>
                <a:cs typeface="+mn-cs"/>
              </a:rPr>
              <a:t>Permutation invariance and equivariance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One reasonable idea for defining a deep neural network over graphs would be to simply use the adjacency matrix as input to a deep neural network. For example, to generate an embedding of an entire graph we could simply flatten the adjacency matrix and feed the result to a multi-layer perceptron (MLP).</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The issue with this approach is that it depends on the arbitrary order- </a:t>
            </a:r>
            <a:r>
              <a:rPr lang="en-IN" sz="1200" kern="1200" dirty="0" err="1">
                <a:solidFill>
                  <a:schemeClr val="tx1"/>
                </a:solidFill>
                <a:effectLst/>
                <a:latin typeface="+mn-lt"/>
                <a:ea typeface="+mn-ea"/>
                <a:cs typeface="+mn-cs"/>
              </a:rPr>
              <a:t>ing</a:t>
            </a:r>
            <a:r>
              <a:rPr lang="en-IN" sz="1200" kern="1200" dirty="0">
                <a:solidFill>
                  <a:schemeClr val="tx1"/>
                </a:solidFill>
                <a:effectLst/>
                <a:latin typeface="+mn-lt"/>
                <a:ea typeface="+mn-ea"/>
                <a:cs typeface="+mn-cs"/>
              </a:rPr>
              <a:t> of nodes that we used in the adjacency matrix. In other words, such a model is not permutation invariant, and a key desideratum for designing neural networks over graphs is that they should be permutation invariant (or equivariant)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Permutation invariance means that the function does not depend on the arbitrary ordering of the rows/columns in the adjacency matrix.</a:t>
            </a: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endParaRPr>
          </a:p>
          <a:p>
            <a:endParaRPr lang="en-US" dirty="0"/>
          </a:p>
        </p:txBody>
      </p:sp>
    </p:spTree>
    <p:extLst>
      <p:ext uri="{BB962C8B-B14F-4D97-AF65-F5344CB8AC3E}">
        <p14:creationId xmlns:p14="http://schemas.microsoft.com/office/powerpoint/2010/main" val="49498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16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66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effectLst/>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5</a:t>
            </a:fld>
            <a:endParaRPr lang="en-US"/>
          </a:p>
        </p:txBody>
      </p:sp>
    </p:spTree>
    <p:extLst>
      <p:ext uri="{BB962C8B-B14F-4D97-AF65-F5344CB8AC3E}">
        <p14:creationId xmlns:p14="http://schemas.microsoft.com/office/powerpoint/2010/main" val="35368214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38916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26D0D05-65EA-0643-AB62-8713BCBB40F8}"/>
              </a:ext>
            </a:extLst>
          </p:cNvPr>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5D59349-6811-0740-A8EC-E12420B18D28}"/>
              </a:ext>
            </a:extLst>
          </p:cNvPr>
          <p:cNvSpPr>
            <a:spLocks noGrp="1"/>
          </p:cNvSpPr>
          <p:nvPr>
            <p:ph type="body" idx="1"/>
          </p:nvPr>
        </p:nvSpPr>
        <p:spPr/>
        <p:txBody>
          <a:bodyPr/>
          <a:lstStyle/>
          <a:p>
            <a:r>
              <a:rPr lang="en-US" dirty="0"/>
              <a:t>There is no need to take out expensive time for computing node features. Everything is learnt end to end. We only need the target and the input graph for learning using GNNs.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A5A2F82-7030-E44F-B0C1-D5680342AE3E}"/>
              </a:ext>
            </a:extLst>
          </p:cNvPr>
          <p:cNvSpPr>
            <a:spLocks noGrp="1"/>
          </p:cNvSpPr>
          <p:nvPr>
            <p:ph type="body" idx="1"/>
          </p:nvPr>
        </p:nvSpPr>
        <p:spPr/>
        <p:txBody>
          <a:bodyPr/>
          <a:lstStyle/>
          <a:p>
            <a:r>
              <a:rPr lang="en-IN" sz="1200" b="0" i="0" kern="1200" dirty="0">
                <a:solidFill>
                  <a:schemeClr val="tx1"/>
                </a:solidFill>
                <a:effectLst/>
                <a:latin typeface="+mn-lt"/>
                <a:ea typeface="+mn-ea"/>
                <a:cs typeface="+mn-cs"/>
              </a:rPr>
              <a:t>One interesting property of GNNs is that we can train our model on one subset of the graph and apply this model on another subset of this graph. The reason we can do this is that we can do parameter sharing, i.e. those processing boxes are the same everywhere (W and B are shared across all the computational graphs or architectures).</a:t>
            </a:r>
          </a:p>
          <a:p>
            <a:r>
              <a:rPr lang="en-IN" sz="1200" b="0" i="0" kern="1200" dirty="0">
                <a:solidFill>
                  <a:schemeClr val="tx1"/>
                </a:solidFill>
                <a:effectLst/>
                <a:latin typeface="+mn-lt"/>
                <a:ea typeface="+mn-ea"/>
                <a:cs typeface="+mn-cs"/>
              </a:rPr>
              <a:t>We know that our old methods like </a:t>
            </a:r>
            <a:r>
              <a:rPr lang="en-IN" sz="1200" b="0" i="0" kern="1200" dirty="0" err="1">
                <a:solidFill>
                  <a:schemeClr val="tx1"/>
                </a:solidFill>
                <a:effectLst/>
                <a:latin typeface="+mn-lt"/>
                <a:ea typeface="+mn-ea"/>
                <a:cs typeface="+mn-cs"/>
              </a:rPr>
              <a:t>DeepWalk</a:t>
            </a:r>
            <a:r>
              <a:rPr lang="en-IN" sz="1200" b="0" i="0" kern="1200" dirty="0">
                <a:solidFill>
                  <a:schemeClr val="tx1"/>
                </a:solidFill>
                <a:effectLst/>
                <a:latin typeface="+mn-lt"/>
                <a:ea typeface="+mn-ea"/>
                <a:cs typeface="+mn-cs"/>
              </a:rPr>
              <a:t> were not able to generalise to a new unseen graph. So if any new node gets added to the graph, we had to train our model from scratch, but since our GNNs generalise to the unseen graphs, so to predict the embeddings of the new node we have to make the computational graph of the new node, transfer the parameters to the unseen part of the graph and we can make predictions.</a:t>
            </a:r>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928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F26149-F1B4-F249-B368-1BEB4A96F663}"/>
              </a:ext>
            </a:extLst>
          </p:cNvPr>
          <p:cNvSpPr>
            <a:spLocks noGrp="1"/>
          </p:cNvSpPr>
          <p:nvPr>
            <p:ph type="body" idx="1"/>
          </p:nvPr>
        </p:nvSpPr>
        <p:spPr/>
        <p:txBody>
          <a:bodyPr/>
          <a:lstStyle/>
          <a:p>
            <a:r>
              <a:rPr lang="en-US" dirty="0"/>
              <a:t>Later when we talk about </a:t>
            </a:r>
            <a:r>
              <a:rPr lang="en-US" dirty="0" err="1"/>
              <a:t>graphsage</a:t>
            </a:r>
            <a:r>
              <a:rPr lang="en-US" dirty="0"/>
              <a:t> we’ll also look at other methods of incorporating self node embedding using concatenation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mazon Ember Light" panose="020B0403020204020204" pitchFamily="34" charset="0"/>
                <a:ea typeface="Amazon Ember Light" panose="020B0403020204020204" pitchFamily="34" charset="0"/>
                <a:cs typeface="Amazon Ember Light" panose="020B0403020204020204" pitchFamily="34" charset="0"/>
              </a:rPr>
              <a:t>This way, a node will become a neighbour of itself. </a:t>
            </a: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p>
        </p:txBody>
      </p:sp>
    </p:spTree>
    <p:extLst>
      <p:ext uri="{BB962C8B-B14F-4D97-AF65-F5344CB8AC3E}">
        <p14:creationId xmlns:p14="http://schemas.microsoft.com/office/powerpoint/2010/main" val="25443262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082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42</a:t>
            </a:fld>
            <a:endParaRPr lang="en-US" dirty="0"/>
          </a:p>
        </p:txBody>
      </p:sp>
    </p:spTree>
    <p:extLst>
      <p:ext uri="{BB962C8B-B14F-4D97-AF65-F5344CB8AC3E}">
        <p14:creationId xmlns:p14="http://schemas.microsoft.com/office/powerpoint/2010/main" val="921007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solidFill>
                  <a:schemeClr val="tx1"/>
                </a:solidFill>
                <a:effectLst/>
                <a:latin typeface="+mn-lt"/>
                <a:ea typeface="+mn-ea"/>
                <a:cs typeface="+mn-cs"/>
              </a:rPr>
              <a:t>Traditional approaches to classification using graph data follow the standard machine learning paradigm that was popular prior to the advent of deep learning. We begin by extracting some statistics or features based on heuristic functions or domain knowledge and then use these features as input to a standard machine learning classifier (e.g., logistic regression). </a:t>
            </a:r>
            <a:endParaRPr lang="en-IN" dirty="0"/>
          </a:p>
        </p:txBody>
      </p:sp>
      <p:sp>
        <p:nvSpPr>
          <p:cNvPr id="4" name="Slide Number Placeholder 3"/>
          <p:cNvSpPr>
            <a:spLocks noGrp="1"/>
          </p:cNvSpPr>
          <p:nvPr>
            <p:ph type="sldNum" sz="quarter" idx="5"/>
          </p:nvPr>
        </p:nvSpPr>
        <p:spPr/>
        <p:txBody>
          <a:bodyPr/>
          <a:lstStyle/>
          <a:p>
            <a:fld id="{DE9AAF13-0D66-9247-8B59-91BBBED844F7}" type="slidenum">
              <a:rPr lang="en-US" smtClean="0"/>
              <a:t>6</a:t>
            </a:fld>
            <a:endParaRPr lang="en-US"/>
          </a:p>
        </p:txBody>
      </p:sp>
    </p:spTree>
    <p:extLst>
      <p:ext uri="{BB962C8B-B14F-4D97-AF65-F5344CB8AC3E}">
        <p14:creationId xmlns:p14="http://schemas.microsoft.com/office/powerpoint/2010/main" val="1846289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73664A5-3B14-9946-ADF7-49F3FFA1E9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err="1">
                <a:solidFill>
                  <a:schemeClr val="tx1"/>
                </a:solidFill>
                <a:effectLst/>
                <a:latin typeface="+mn-lt"/>
                <a:ea typeface="+mn-ea"/>
                <a:cs typeface="+mn-cs"/>
              </a:rPr>
              <a:t>over-smoothing:The</a:t>
            </a:r>
            <a:r>
              <a:rPr lang="en-IN" sz="1200" kern="1200" dirty="0">
                <a:solidFill>
                  <a:schemeClr val="tx1"/>
                </a:solidFill>
                <a:effectLst/>
                <a:latin typeface="+mn-lt"/>
                <a:ea typeface="+mn-ea"/>
                <a:cs typeface="+mn-cs"/>
              </a:rPr>
              <a:t> essential idea of over-smoothing is that after several iterations of GNN message passing, the representations for all the nodes in the graph can become very similar to one another. This tendency is especially common in basic GNN models and models that employ the self- loop update approach. Over-smoothing is problematic because it makes it impossible to build deeper GNN models—which leverage longer-term dependencies in the graph—since these deep GNN models tend to just generate over-smoothed embeddings. </a:t>
            </a:r>
            <a:endParaRPr lang="en-IN" dirty="0">
              <a:effectLst/>
            </a:endParaRPr>
          </a:p>
          <a:p>
            <a:endParaRPr lang="en-US" dirty="0"/>
          </a:p>
        </p:txBody>
      </p:sp>
    </p:spTree>
    <p:extLst>
      <p:ext uri="{BB962C8B-B14F-4D97-AF65-F5344CB8AC3E}">
        <p14:creationId xmlns:p14="http://schemas.microsoft.com/office/powerpoint/2010/main" val="2905074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5B7AE5-8B6B-45BB-BCE2-0D5FF01E052A}" type="slidenum">
              <a:rPr lang="en-US" smtClean="0"/>
              <a:pPr/>
              <a:t>48</a:t>
            </a:fld>
            <a:endParaRPr lang="en-US" dirty="0"/>
          </a:p>
        </p:txBody>
      </p:sp>
    </p:spTree>
    <p:extLst>
      <p:ext uri="{BB962C8B-B14F-4D97-AF65-F5344CB8AC3E}">
        <p14:creationId xmlns:p14="http://schemas.microsoft.com/office/powerpoint/2010/main" val="2439420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effectLst/>
            </a:endParaRPr>
          </a:p>
        </p:txBody>
      </p:sp>
      <p:sp>
        <p:nvSpPr>
          <p:cNvPr id="4" name="Slide Number Placeholder 3"/>
          <p:cNvSpPr>
            <a:spLocks noGrp="1"/>
          </p:cNvSpPr>
          <p:nvPr>
            <p:ph type="sldNum" sz="quarter" idx="5"/>
          </p:nvPr>
        </p:nvSpPr>
        <p:spPr/>
        <p:txBody>
          <a:bodyPr/>
          <a:lstStyle/>
          <a:p>
            <a:fld id="{DE9AAF13-0D66-9247-8B59-91BBBED844F7}" type="slidenum">
              <a:rPr lang="en-US" smtClean="0"/>
              <a:t>7</a:t>
            </a:fld>
            <a:endParaRPr lang="en-US"/>
          </a:p>
        </p:txBody>
      </p:sp>
    </p:spTree>
    <p:extLst>
      <p:ext uri="{BB962C8B-B14F-4D97-AF65-F5344CB8AC3E}">
        <p14:creationId xmlns:p14="http://schemas.microsoft.com/office/powerpoint/2010/main" val="29003794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https://</a:t>
            </a:r>
            <a:r>
              <a:rPr lang="en-IN" sz="1200" kern="1200" dirty="0" err="1">
                <a:solidFill>
                  <a:schemeClr val="tx1"/>
                </a:solidFill>
                <a:effectLst/>
                <a:latin typeface="+mn-lt"/>
                <a:ea typeface="+mn-ea"/>
                <a:cs typeface="+mn-cs"/>
              </a:rPr>
              <a:t>towardsdatascience.com</a:t>
            </a:r>
            <a:r>
              <a:rPr lang="en-IN" sz="1200" kern="1200" dirty="0">
                <a:solidFill>
                  <a:schemeClr val="tx1"/>
                </a:solidFill>
                <a:effectLst/>
                <a:latin typeface="+mn-lt"/>
                <a:ea typeface="+mn-ea"/>
                <a:cs typeface="+mn-cs"/>
              </a:rPr>
              <a:t>/feature-extraction-for-graphs-625f4c5fb8cd</a:t>
            </a:r>
          </a:p>
        </p:txBody>
      </p:sp>
      <p:sp>
        <p:nvSpPr>
          <p:cNvPr id="4" name="Slide Number Placeholder 3"/>
          <p:cNvSpPr>
            <a:spLocks noGrp="1"/>
          </p:cNvSpPr>
          <p:nvPr>
            <p:ph type="sldNum" sz="quarter" idx="5"/>
          </p:nvPr>
        </p:nvSpPr>
        <p:spPr/>
        <p:txBody>
          <a:bodyPr/>
          <a:lstStyle/>
          <a:p>
            <a:fld id="{DE9AAF13-0D66-9247-8B59-91BBBED844F7}" type="slidenum">
              <a:rPr lang="en-US" smtClean="0"/>
              <a:t>8</a:t>
            </a:fld>
            <a:endParaRPr lang="en-US"/>
          </a:p>
        </p:txBody>
      </p:sp>
    </p:spTree>
    <p:extLst>
      <p:ext uri="{BB962C8B-B14F-4D97-AF65-F5344CB8AC3E}">
        <p14:creationId xmlns:p14="http://schemas.microsoft.com/office/powerpoint/2010/main" val="123313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0A3A3CC-DD51-4F45-A09B-4A5EF4D874E2}"/>
              </a:ext>
            </a:extLst>
          </p:cNvPr>
          <p:cNvSpPr>
            <a:spLocks noGrp="1"/>
          </p:cNvSpPr>
          <p:nvPr>
            <p:ph type="body" idx="1"/>
          </p:nvPr>
        </p:nvSpPr>
        <p:spPr/>
        <p:txBody>
          <a:bodyPr/>
          <a:lstStyle/>
          <a:p>
            <a:r>
              <a:rPr lang="en-US" dirty="0"/>
              <a:t>Solution: We will look to learn representations in the slides ahead instead of trying to extract these features on our own.</a:t>
            </a:r>
          </a:p>
        </p:txBody>
      </p:sp>
    </p:spTree>
    <p:extLst>
      <p:ext uri="{BB962C8B-B14F-4D97-AF65-F5344CB8AC3E}">
        <p14:creationId xmlns:p14="http://schemas.microsoft.com/office/powerpoint/2010/main" val="1716547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0A3A3CC-DD51-4F45-A09B-4A5EF4D874E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106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Slide">
    <p:bg>
      <p:bgPr>
        <a:solidFill>
          <a:srgbClr val="008DC4"/>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B61CC3-BE28-6B4F-BD65-2DAB12D40746}"/>
              </a:ext>
            </a:extLst>
          </p:cNvPr>
          <p:cNvPicPr>
            <a:picLocks noChangeAspect="1"/>
          </p:cNvPicPr>
          <p:nvPr userDrawn="1"/>
        </p:nvPicPr>
        <p:blipFill>
          <a:blip r:embed="rId2"/>
          <a:stretch>
            <a:fillRect/>
          </a:stretch>
        </p:blipFill>
        <p:spPr>
          <a:xfrm>
            <a:off x="3406067" y="839121"/>
            <a:ext cx="5379866" cy="5633116"/>
          </a:xfrm>
          <a:prstGeom prst="rect">
            <a:avLst/>
          </a:prstGeom>
        </p:spPr>
      </p:pic>
    </p:spTree>
    <p:extLst>
      <p:ext uri="{BB962C8B-B14F-4D97-AF65-F5344CB8AC3E}">
        <p14:creationId xmlns:p14="http://schemas.microsoft.com/office/powerpoint/2010/main" val="2025622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Bullets and Lef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667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00A75B7-906B-1942-8FD7-69DDC951755E}"/>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81472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ylegu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EB5EEE-6056-F245-94F6-B194DAD03ABC}"/>
              </a:ext>
            </a:extLst>
          </p:cNvPr>
          <p:cNvSpPr/>
          <p:nvPr userDrawn="1"/>
        </p:nvSpPr>
        <p:spPr>
          <a:xfrm>
            <a:off x="1456267" y="3544711"/>
            <a:ext cx="4289777" cy="44026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00A75B7-906B-1942-8FD7-69DDC951755E}"/>
              </a:ext>
            </a:extLst>
          </p:cNvPr>
          <p:cNvSpPr>
            <a:spLocks noGrp="1"/>
          </p:cNvSpPr>
          <p:nvPr>
            <p:ph type="title" hasCustomPrompt="1"/>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dirty="0"/>
              <a:t>Color </a:t>
            </a:r>
            <a:r>
              <a:rPr lang="en-US" dirty="0" err="1"/>
              <a:t>Styleguide</a:t>
            </a:r>
            <a:endParaRPr lang="en-US" dirty="0"/>
          </a:p>
        </p:txBody>
      </p:sp>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2" name="TextBox 1">
            <a:extLst>
              <a:ext uri="{FF2B5EF4-FFF2-40B4-BE49-F238E27FC236}">
                <a16:creationId xmlns:a16="http://schemas.microsoft.com/office/drawing/2014/main" id="{F40B6B79-9D12-6644-901D-B64734E322A8}"/>
              </a:ext>
            </a:extLst>
          </p:cNvPr>
          <p:cNvSpPr txBox="1"/>
          <p:nvPr userDrawn="1"/>
        </p:nvSpPr>
        <p:spPr>
          <a:xfrm>
            <a:off x="613510" y="1625600"/>
            <a:ext cx="8124089" cy="3139321"/>
          </a:xfrm>
          <a:prstGeom prst="rect">
            <a:avLst/>
          </a:prstGeom>
          <a:noFill/>
        </p:spPr>
        <p:txBody>
          <a:bodyPr wrap="square" rtlCol="0">
            <a:spAutoFit/>
          </a:bodyPr>
          <a:lstStyle/>
          <a:p>
            <a:r>
              <a:rPr lang="en-US" b="1" dirty="0">
                <a:solidFill>
                  <a:schemeClr val="accent1"/>
                </a:solidFill>
              </a:rPr>
              <a:t>Blue:  0, 141, 196 (</a:t>
            </a:r>
            <a:r>
              <a:rPr lang="en-US" b="1" dirty="0" err="1">
                <a:solidFill>
                  <a:schemeClr val="accent1"/>
                </a:solidFill>
              </a:rPr>
              <a:t>subheaders</a:t>
            </a:r>
            <a:r>
              <a:rPr lang="en-US" b="1" dirty="0">
                <a:solidFill>
                  <a:schemeClr val="accent1"/>
                </a:solidFill>
              </a:rPr>
              <a:t>)</a:t>
            </a:r>
          </a:p>
          <a:p>
            <a:r>
              <a:rPr lang="en-US" b="1" dirty="0">
                <a:solidFill>
                  <a:schemeClr val="accent2"/>
                </a:solidFill>
              </a:rPr>
              <a:t>Purple:  161, 102, 255 (hyperlinks)</a:t>
            </a:r>
          </a:p>
          <a:p>
            <a:r>
              <a:rPr lang="en-US" b="1" dirty="0">
                <a:solidFill>
                  <a:schemeClr val="accent3"/>
                </a:solidFill>
              </a:rPr>
              <a:t>Orange:  255, 153, 0 (</a:t>
            </a:r>
            <a:r>
              <a:rPr lang="en-US" b="1" dirty="0" err="1">
                <a:solidFill>
                  <a:schemeClr val="accent3"/>
                </a:solidFill>
              </a:rPr>
              <a:t>definiendum</a:t>
            </a:r>
            <a:r>
              <a:rPr lang="en-US" b="1" dirty="0">
                <a:solidFill>
                  <a:schemeClr val="accent3"/>
                </a:solidFill>
              </a:rPr>
              <a:t> callout)</a:t>
            </a:r>
          </a:p>
          <a:p>
            <a:r>
              <a:rPr lang="en-US" b="1" dirty="0">
                <a:solidFill>
                  <a:schemeClr val="tx1"/>
                </a:solidFill>
              </a:rPr>
              <a:t>Charcoal BOLD:  55, 55, 55 (</a:t>
            </a:r>
            <a:r>
              <a:rPr lang="en-US" b="1" dirty="0" err="1">
                <a:solidFill>
                  <a:schemeClr val="tx1"/>
                </a:solidFill>
              </a:rPr>
              <a:t>definien</a:t>
            </a:r>
            <a:r>
              <a:rPr lang="en-US" b="1" dirty="0">
                <a:solidFill>
                  <a:schemeClr val="tx1"/>
                </a:solidFill>
              </a:rPr>
              <a:t> callout)</a:t>
            </a:r>
          </a:p>
          <a:p>
            <a:r>
              <a:rPr lang="en-US" b="0" dirty="0">
                <a:solidFill>
                  <a:schemeClr val="tx1"/>
                </a:solidFill>
              </a:rPr>
              <a:t>Charcoal: 55, 55, 55 (general text)</a:t>
            </a: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endParaRPr lang="en-US" b="1" dirty="0">
              <a:solidFill>
                <a:schemeClr val="tx1"/>
              </a:solidFill>
            </a:endParaRPr>
          </a:p>
          <a:p>
            <a:r>
              <a:rPr lang="en-US" b="0" dirty="0">
                <a:solidFill>
                  <a:srgbClr val="000000"/>
                </a:solidFill>
              </a:rPr>
              <a:t>Black: 0, 0, 0 (equations and formulas, along with the grey box: 244, 244, 244 )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B73C1C-E472-5945-9B83-D182C52BA3AB}"/>
                  </a:ext>
                </a:extLst>
              </p:cNvPr>
              <p:cNvSpPr txBox="1"/>
              <p:nvPr userDrawn="1"/>
            </p:nvSpPr>
            <p:spPr>
              <a:xfrm>
                <a:off x="824089" y="3544711"/>
                <a:ext cx="5610578"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m:rPr>
                              <m:sty m:val="p"/>
                            </m:rPr>
                            <a:rPr lang="el-GR" b="0" i="1" smtClean="0">
                              <a:latin typeface="Cambria Math" panose="02040503050406030204" pitchFamily="18" charset="0"/>
                              <a:ea typeface="Cambria Math" panose="02040503050406030204" pitchFamily="18" charset="0"/>
                            </a:rPr>
                            <m:t>Σ</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𝛾</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oMath>
                  </m:oMathPara>
                </a14:m>
                <a:endParaRPr lang="en-US" b="0" dirty="0">
                  <a:ea typeface="Cambria Math" panose="02040503050406030204" pitchFamily="18" charset="0"/>
                </a:endParaRPr>
              </a:p>
              <a:p>
                <a:endParaRPr lang="en-US" b="0" dirty="0">
                  <a:ea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B8B73C1C-E472-5945-9B83-D182C52BA3AB}"/>
                  </a:ext>
                </a:extLst>
              </p:cNvPr>
              <p:cNvSpPr txBox="1">
                <a:spLocks noRot="1" noChangeAspect="1" noMove="1" noResize="1" noEditPoints="1" noAdjustHandles="1" noChangeArrowheads="1" noChangeShapeType="1" noTextEdit="1"/>
              </p:cNvSpPr>
              <p:nvPr userDrawn="1"/>
            </p:nvSpPr>
            <p:spPr>
              <a:xfrm>
                <a:off x="824089" y="3544711"/>
                <a:ext cx="5610578" cy="646331"/>
              </a:xfrm>
              <a:prstGeom prst="rect">
                <a:avLst/>
              </a:prstGeom>
              <a:blipFill>
                <a:blip r:embed="rId3"/>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C84191FD-7970-9E4E-BAAB-BA0093B54765}"/>
              </a:ext>
            </a:extLst>
          </p:cNvPr>
          <p:cNvPicPr>
            <a:picLocks noChangeAspect="1"/>
          </p:cNvPicPr>
          <p:nvPr userDrawn="1"/>
        </p:nvPicPr>
        <p:blipFill>
          <a:blip r:embed="rId4"/>
          <a:stretch>
            <a:fillRect/>
          </a:stretch>
        </p:blipFill>
        <p:spPr>
          <a:xfrm>
            <a:off x="3915834" y="1835855"/>
            <a:ext cx="431800" cy="431800"/>
          </a:xfrm>
          <a:prstGeom prst="rect">
            <a:avLst/>
          </a:prstGeom>
        </p:spPr>
      </p:pic>
    </p:spTree>
    <p:extLst>
      <p:ext uri="{BB962C8B-B14F-4D97-AF65-F5344CB8AC3E}">
        <p14:creationId xmlns:p14="http://schemas.microsoft.com/office/powerpoint/2010/main" val="3315839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267B9625-5791-174B-A810-36656085BF55}"/>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4" name="Rectangle">
            <a:extLst>
              <a:ext uri="{FF2B5EF4-FFF2-40B4-BE49-F238E27FC236}">
                <a16:creationId xmlns:a16="http://schemas.microsoft.com/office/drawing/2014/main" id="{3381DE1E-457F-764B-8041-524BE362F20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5" name="Image" descr="Image">
            <a:extLst>
              <a:ext uri="{FF2B5EF4-FFF2-40B4-BE49-F238E27FC236}">
                <a16:creationId xmlns:a16="http://schemas.microsoft.com/office/drawing/2014/main" id="{028EA626-72DB-7041-B75F-6D90DB3ADCD5}"/>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6" name="Slide Number">
            <a:extLst>
              <a:ext uri="{FF2B5EF4-FFF2-40B4-BE49-F238E27FC236}">
                <a16:creationId xmlns:a16="http://schemas.microsoft.com/office/drawing/2014/main" id="{EF5DFFF0-A796-7C4D-B4ED-5182D974A54F}"/>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1" name="TextBox 10">
            <a:extLst>
              <a:ext uri="{FF2B5EF4-FFF2-40B4-BE49-F238E27FC236}">
                <a16:creationId xmlns:a16="http://schemas.microsoft.com/office/drawing/2014/main" id="{11F7E450-A00A-9341-84D8-125978BE6E0A}"/>
              </a:ext>
            </a:extLst>
          </p:cNvPr>
          <p:cNvSpPr txBox="1"/>
          <p:nvPr userDrawn="1"/>
        </p:nvSpPr>
        <p:spPr>
          <a:xfrm>
            <a:off x="2864555" y="2264392"/>
            <a:ext cx="6462890" cy="1323439"/>
          </a:xfrm>
          <a:prstGeom prst="rect">
            <a:avLst/>
          </a:prstGeom>
          <a:noFill/>
        </p:spPr>
        <p:txBody>
          <a:bodyPr wrap="square" rtlCol="0">
            <a:spAutoFit/>
          </a:bodyPr>
          <a:lstStyle/>
          <a:p>
            <a:r>
              <a:rPr lang="en-US" sz="8000" dirty="0">
                <a:latin typeface="Amazon Ember" panose="020B0603020204020204" pitchFamily="34" charset="0"/>
                <a:ea typeface="Amazon Ember" panose="020B0603020204020204" pitchFamily="34" charset="0"/>
                <a:cs typeface="Amazon Ember" panose="020B0603020204020204" pitchFamily="34" charset="0"/>
              </a:rPr>
              <a:t>Thank You!!!</a:t>
            </a:r>
          </a:p>
        </p:txBody>
      </p:sp>
    </p:spTree>
    <p:extLst>
      <p:ext uri="{BB962C8B-B14F-4D97-AF65-F5344CB8AC3E}">
        <p14:creationId xmlns:p14="http://schemas.microsoft.com/office/powerpoint/2010/main" val="910703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 name="Rectangle 1"/>
          <p:cNvSpPr/>
          <p:nvPr userDrawn="1"/>
        </p:nvSpPr>
        <p:spPr>
          <a:xfrm>
            <a:off x="2" y="0"/>
            <a:ext cx="12192000" cy="6858000"/>
          </a:xfrm>
          <a:prstGeom prst="rect">
            <a:avLst/>
          </a:prstGeom>
          <a:solidFill>
            <a:srgbClr val="0090C3"/>
          </a:solidFill>
          <a:ln>
            <a:noFill/>
          </a:ln>
        </p:spPr>
        <p:style>
          <a:lnRef idx="2">
            <a:schemeClr val="accent1">
              <a:shade val="50000"/>
            </a:schemeClr>
          </a:lnRef>
          <a:fillRef idx="1">
            <a:schemeClr val="accent1"/>
          </a:fillRef>
          <a:effectRef idx="0">
            <a:schemeClr val="accent1"/>
          </a:effectRef>
          <a:fontRef idx="minor">
            <a:schemeClr val="lt1"/>
          </a:fontRef>
        </p:style>
        <p:txBody>
          <a:bodyPr lIns="45695" tIns="22848" rIns="45695" bIns="22848" rtlCol="0" anchor="ctr"/>
          <a:lstStyle/>
          <a:p>
            <a:pPr algn="ctr"/>
            <a:endParaRPr lang="en-US" sz="1300" dirty="0"/>
          </a:p>
        </p:txBody>
      </p:sp>
      <p:sp>
        <p:nvSpPr>
          <p:cNvPr id="3" name="Title 2"/>
          <p:cNvSpPr>
            <a:spLocks noGrp="1"/>
          </p:cNvSpPr>
          <p:nvPr>
            <p:ph type="title" hasCustomPrompt="1"/>
          </p:nvPr>
        </p:nvSpPr>
        <p:spPr>
          <a:xfrm>
            <a:off x="826370" y="684866"/>
            <a:ext cx="10557766" cy="2520671"/>
          </a:xfrm>
          <a:prstGeom prst="rect">
            <a:avLst/>
          </a:prstGeom>
        </p:spPr>
        <p:txBody>
          <a:bodyPr vert="horz" anchor="b"/>
          <a:lstStyle>
            <a:lvl1pPr algn="ctr">
              <a:defRPr sz="6000" b="1" i="0">
                <a:solidFill>
                  <a:srgbClr val="FFFFFF"/>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r>
              <a:rPr lang="en-US" dirty="0"/>
              <a:t>Click to edit master title style</a:t>
            </a:r>
          </a:p>
        </p:txBody>
      </p:sp>
      <p:sp>
        <p:nvSpPr>
          <p:cNvPr id="7" name="Text Placeholder 6"/>
          <p:cNvSpPr>
            <a:spLocks noGrp="1"/>
          </p:cNvSpPr>
          <p:nvPr>
            <p:ph type="body" sz="quarter" idx="10" hasCustomPrompt="1"/>
          </p:nvPr>
        </p:nvSpPr>
        <p:spPr>
          <a:xfrm>
            <a:off x="3175652" y="3224236"/>
            <a:ext cx="5790887" cy="862272"/>
          </a:xfrm>
          <a:prstGeom prst="rect">
            <a:avLst/>
          </a:prstGeom>
        </p:spPr>
        <p:txBody>
          <a:bodyPr vert="horz"/>
          <a:lstStyle>
            <a:lvl1pPr marL="0" indent="0" algn="ctr">
              <a:buNone/>
              <a:defRPr sz="2600" b="0" i="0" baseline="0">
                <a:solidFill>
                  <a:schemeClr val="tx1">
                    <a:lumMod val="20000"/>
                    <a:lumOff val="80000"/>
                  </a:schemeClr>
                </a:solidFill>
                <a:latin typeface="Amazon Ember Display Light" panose="020F0403020204020204" pitchFamily="34" charset="0"/>
                <a:ea typeface="Amazon Ember Display Light" panose="020F0403020204020204" pitchFamily="34" charset="0"/>
                <a:cs typeface="Amazon Ember Display Light" panose="020F0403020204020204" pitchFamily="34" charset="0"/>
              </a:defRPr>
            </a:lvl1pPr>
            <a:lvl2pPr marL="456971" indent="0">
              <a:buNone/>
              <a:defRPr>
                <a:solidFill>
                  <a:schemeClr val="tx1">
                    <a:lumMod val="20000"/>
                    <a:lumOff val="80000"/>
                  </a:schemeClr>
                </a:solidFill>
              </a:defRPr>
            </a:lvl2pPr>
            <a:lvl3pPr marL="913942" indent="0">
              <a:buNone/>
              <a:defRPr>
                <a:solidFill>
                  <a:schemeClr val="tx1">
                    <a:lumMod val="20000"/>
                    <a:lumOff val="80000"/>
                  </a:schemeClr>
                </a:solidFill>
              </a:defRPr>
            </a:lvl3pPr>
            <a:lvl4pPr marL="1370913" indent="0">
              <a:buNone/>
              <a:defRPr>
                <a:solidFill>
                  <a:schemeClr val="tx1">
                    <a:lumMod val="20000"/>
                    <a:lumOff val="80000"/>
                  </a:schemeClr>
                </a:solidFill>
              </a:defRPr>
            </a:lvl4pPr>
            <a:lvl5pPr marL="1827883" indent="0">
              <a:buNone/>
              <a:defRPr>
                <a:solidFill>
                  <a:schemeClr val="tx1">
                    <a:lumMod val="20000"/>
                    <a:lumOff val="80000"/>
                  </a:schemeClr>
                </a:solidFill>
              </a:defRPr>
            </a:lvl5pPr>
          </a:lstStyle>
          <a:p>
            <a:pPr lvl="0"/>
            <a:r>
              <a:rPr lang="en-US" dirty="0"/>
              <a:t>Click to add date and or subtitle</a:t>
            </a:r>
          </a:p>
        </p:txBody>
      </p:sp>
    </p:spTree>
    <p:extLst>
      <p:ext uri="{BB962C8B-B14F-4D97-AF65-F5344CB8AC3E}">
        <p14:creationId xmlns:p14="http://schemas.microsoft.com/office/powerpoint/2010/main" val="37957865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Header &amp; Text">
    <p:bg>
      <p:bgPr>
        <a:solidFill>
          <a:srgbClr val="FFFFFF"/>
        </a:solidFill>
        <a:effectLst/>
      </p:bgPr>
    </p:bg>
    <p:spTree>
      <p:nvGrpSpPr>
        <p:cNvPr id="1" name=""/>
        <p:cNvGrpSpPr/>
        <p:nvPr/>
      </p:nvGrpSpPr>
      <p:grpSpPr>
        <a:xfrm>
          <a:off x="0" y="0"/>
          <a:ext cx="0" cy="0"/>
          <a:chOff x="0" y="0"/>
          <a:chExt cx="0" cy="0"/>
        </a:xfrm>
      </p:grpSpPr>
      <p:sp>
        <p:nvSpPr>
          <p:cNvPr id="86" name="Title Text"/>
          <p:cNvSpPr txBox="1">
            <a:spLocks noGrp="1"/>
          </p:cNvSpPr>
          <p:nvPr>
            <p:ph type="title"/>
          </p:nvPr>
        </p:nvSpPr>
        <p:spPr>
          <a:xfrm>
            <a:off x="579967" y="177800"/>
            <a:ext cx="11335875" cy="1143000"/>
          </a:xfrm>
          <a:prstGeom prst="rect">
            <a:avLst/>
          </a:prstGeom>
        </p:spPr>
        <p:txBody>
          <a:bodyPr/>
          <a:lstStyle>
            <a:lvl1pPr algn="l">
              <a:defRPr sz="3750">
                <a:solidFill>
                  <a:srgbClr val="373737"/>
                </a:solidFill>
                <a:latin typeface="Amazon Ember"/>
                <a:ea typeface="Amazon Ember"/>
                <a:cs typeface="Amazon Ember"/>
                <a:sym typeface="Amazon Ember"/>
              </a:defRPr>
            </a:lvl1pPr>
          </a:lstStyle>
          <a:p>
            <a:r>
              <a:rPr lang="en-GB"/>
              <a:t>Click to edit Master title style</a:t>
            </a:r>
            <a:endParaRPr/>
          </a:p>
        </p:txBody>
      </p:sp>
      <p:sp>
        <p:nvSpPr>
          <p:cNvPr id="87" name="Body Level One…"/>
          <p:cNvSpPr txBox="1">
            <a:spLocks noGrp="1"/>
          </p:cNvSpPr>
          <p:nvPr>
            <p:ph type="body" idx="1"/>
          </p:nvPr>
        </p:nvSpPr>
        <p:spPr>
          <a:xfrm>
            <a:off x="844550" y="1378479"/>
            <a:ext cx="10502900" cy="3684588"/>
          </a:xfrm>
          <a:prstGeom prst="rect">
            <a:avLst/>
          </a:prstGeom>
        </p:spPr>
        <p:txBody>
          <a:bodyPr anchor="t">
            <a:noAutofit/>
          </a:bodyPr>
          <a:lstStyle>
            <a:lvl1pPr marL="0" indent="0">
              <a:spcBef>
                <a:spcPts val="1500"/>
              </a:spcBef>
              <a:buSzTx/>
              <a:buNone/>
              <a:defRPr>
                <a:solidFill>
                  <a:srgbClr val="373737"/>
                </a:solidFill>
                <a:latin typeface="Amazon Ember"/>
                <a:ea typeface="Amazon Ember"/>
                <a:cs typeface="Amazon Ember"/>
                <a:sym typeface="Amazon Ember"/>
              </a:defRPr>
            </a:lvl1pPr>
            <a:lvl2pPr marL="0" indent="0">
              <a:spcBef>
                <a:spcPts val="500"/>
              </a:spcBef>
              <a:buSzTx/>
              <a:buNone/>
              <a:defRPr sz="1500">
                <a:solidFill>
                  <a:srgbClr val="373737"/>
                </a:solidFill>
                <a:latin typeface="Amazon Ember"/>
                <a:ea typeface="Amazon Ember"/>
                <a:cs typeface="Amazon Ember"/>
                <a:sym typeface="Amazon Ember"/>
              </a:defRPr>
            </a:lvl2pPr>
            <a:lvl3pPr marL="0" indent="0">
              <a:spcBef>
                <a:spcPts val="500"/>
              </a:spcBef>
              <a:buSzTx/>
              <a:buNone/>
              <a:defRPr sz="1400">
                <a:solidFill>
                  <a:srgbClr val="373737"/>
                </a:solidFill>
                <a:latin typeface="Amazon Ember"/>
                <a:ea typeface="Amazon Ember"/>
                <a:cs typeface="Amazon Ember"/>
                <a:sym typeface="Amazon Ember"/>
              </a:defRPr>
            </a:lvl3pPr>
            <a:lvl4pPr marL="0" indent="0">
              <a:spcBef>
                <a:spcPts val="500"/>
              </a:spcBef>
              <a:buSzTx/>
              <a:buNone/>
              <a:defRPr sz="1400">
                <a:solidFill>
                  <a:srgbClr val="373737"/>
                </a:solidFill>
                <a:latin typeface="Amazon Ember"/>
                <a:ea typeface="Amazon Ember"/>
                <a:cs typeface="Amazon Ember"/>
                <a:sym typeface="Amazon Ember"/>
              </a:defRPr>
            </a:lvl4pPr>
            <a:lvl5pPr marL="0" indent="0">
              <a:spcBef>
                <a:spcPts val="500"/>
              </a:spcBef>
              <a:buSzTx/>
              <a:buNone/>
              <a:defRPr sz="1400">
                <a:solidFill>
                  <a:srgbClr val="373737"/>
                </a:solidFill>
                <a:latin typeface="Amazon Ember"/>
                <a:ea typeface="Amazon Ember"/>
                <a:cs typeface="Amazon Ember"/>
                <a:sym typeface="Amazon Embe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a:p>
        </p:txBody>
      </p:sp>
      <p:sp>
        <p:nvSpPr>
          <p:cNvPr id="88" name="Rectangle"/>
          <p:cNvSpPr/>
          <p:nvPr/>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89" name="Rectangle"/>
          <p:cNvSpPr/>
          <p:nvPr/>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90" name="Image" descr="Image"/>
          <p:cNvPicPr>
            <a:picLocks noChangeAspect="1"/>
          </p:cNvPicPr>
          <p:nvPr/>
        </p:nvPicPr>
        <p:blipFill>
          <a:blip r:embed="rId2"/>
          <a:stretch>
            <a:fillRect/>
          </a:stretch>
        </p:blipFill>
        <p:spPr>
          <a:xfrm>
            <a:off x="10506381" y="6390387"/>
            <a:ext cx="1567839" cy="308694"/>
          </a:xfrm>
          <a:prstGeom prst="rect">
            <a:avLst/>
          </a:prstGeom>
          <a:ln w="12700">
            <a:miter lim="400000"/>
          </a:ln>
        </p:spPr>
      </p:pic>
      <p:sp>
        <p:nvSpPr>
          <p:cNvPr id="91" name="Slide Number"/>
          <p:cNvSpPr txBox="1">
            <a:spLocks noGrp="1"/>
          </p:cNvSpPr>
          <p:nvPr>
            <p:ph type="sldNum" sz="quarter" idx="2"/>
          </p:nvPr>
        </p:nvSpPr>
        <p:spPr>
          <a:xfrm>
            <a:off x="318558" y="6429469"/>
            <a:ext cx="235764" cy="2286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rPr lang="en-IN" smtClean="0"/>
              <a:t>‹#›</a:t>
            </a:fld>
            <a:endParaRPr lang="en-IN"/>
          </a:p>
        </p:txBody>
      </p:sp>
    </p:spTree>
    <p:extLst>
      <p:ext uri="{BB962C8B-B14F-4D97-AF65-F5344CB8AC3E}">
        <p14:creationId xmlns:p14="http://schemas.microsoft.com/office/powerpoint/2010/main" val="14056341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urse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Course Title</a:t>
            </a:r>
          </a:p>
        </p:txBody>
      </p:sp>
      <p:sp>
        <p:nvSpPr>
          <p:cNvPr id="3" name="Subtitle 2">
            <a:extLst>
              <a:ext uri="{FF2B5EF4-FFF2-40B4-BE49-F238E27FC236}">
                <a16:creationId xmlns:a16="http://schemas.microsoft.com/office/drawing/2014/main" id="{FFA8794A-8FB1-7C49-A373-2446B9B127E3}"/>
              </a:ext>
            </a:extLst>
          </p:cNvPr>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Course Information</a:t>
            </a:r>
          </a:p>
        </p:txBody>
      </p:sp>
      <p:pic>
        <p:nvPicPr>
          <p:cNvPr id="8" name="Image" descr="Image">
            <a:extLst>
              <a:ext uri="{FF2B5EF4-FFF2-40B4-BE49-F238E27FC236}">
                <a16:creationId xmlns:a16="http://schemas.microsoft.com/office/drawing/2014/main" id="{AE8239AA-9BD5-624A-A6A4-346203F9882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678796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rgbClr val="008DC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C2A6C-518B-9745-97A6-C23C825CC43C}"/>
              </a:ext>
            </a:extLst>
          </p:cNvPr>
          <p:cNvSpPr>
            <a:spLocks noGrp="1"/>
          </p:cNvSpPr>
          <p:nvPr>
            <p:ph type="ctrTitle" hasCustomPrompt="1"/>
          </p:nvPr>
        </p:nvSpPr>
        <p:spPr>
          <a:xfrm>
            <a:off x="1524000" y="1122363"/>
            <a:ext cx="9144000" cy="2387600"/>
          </a:xfrm>
          <a:prstGeom prst="rect">
            <a:avLst/>
          </a:prstGeom>
        </p:spPr>
        <p:txBody>
          <a:bodyPr anchor="b"/>
          <a:lstStyle>
            <a:lvl1pPr algn="ctr">
              <a:defRPr sz="60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Section Title</a:t>
            </a:r>
          </a:p>
        </p:txBody>
      </p:sp>
      <p:pic>
        <p:nvPicPr>
          <p:cNvPr id="4" name="Picture 3">
            <a:extLst>
              <a:ext uri="{FF2B5EF4-FFF2-40B4-BE49-F238E27FC236}">
                <a16:creationId xmlns:a16="http://schemas.microsoft.com/office/drawing/2014/main" id="{32D74FB2-50DD-114B-A69F-B0812501A0D5}"/>
              </a:ext>
            </a:extLst>
          </p:cNvPr>
          <p:cNvPicPr>
            <a:picLocks noChangeAspect="1"/>
          </p:cNvPicPr>
          <p:nvPr userDrawn="1"/>
        </p:nvPicPr>
        <p:blipFill>
          <a:blip r:embed="rId2"/>
          <a:stretch>
            <a:fillRect/>
          </a:stretch>
        </p:blipFill>
        <p:spPr>
          <a:xfrm>
            <a:off x="5032021" y="4084636"/>
            <a:ext cx="2127958" cy="2228129"/>
          </a:xfrm>
          <a:prstGeom prst="rect">
            <a:avLst/>
          </a:prstGeom>
        </p:spPr>
      </p:pic>
      <p:pic>
        <p:nvPicPr>
          <p:cNvPr id="5" name="Image" descr="Image">
            <a:extLst>
              <a:ext uri="{FF2B5EF4-FFF2-40B4-BE49-F238E27FC236}">
                <a16:creationId xmlns:a16="http://schemas.microsoft.com/office/drawing/2014/main" id="{C1CE36BD-CADC-C540-9DFC-ED445E7F8B21}"/>
              </a:ext>
            </a:extLst>
          </p:cNvPr>
          <p:cNvPicPr>
            <a:picLocks noChangeAspect="1"/>
          </p:cNvPicPr>
          <p:nvPr userDrawn="1"/>
        </p:nvPicPr>
        <p:blipFill>
          <a:blip r:embed="rId3"/>
          <a:stretch>
            <a:fillRect/>
          </a:stretch>
        </p:blipFill>
        <p:spPr>
          <a:xfrm>
            <a:off x="10506381" y="6390387"/>
            <a:ext cx="1567839" cy="308694"/>
          </a:xfrm>
          <a:prstGeom prst="rect">
            <a:avLst/>
          </a:prstGeom>
          <a:ln w="12700">
            <a:miter lim="400000"/>
          </a:ln>
        </p:spPr>
      </p:pic>
    </p:spTree>
    <p:extLst>
      <p:ext uri="{BB962C8B-B14F-4D97-AF65-F5344CB8AC3E}">
        <p14:creationId xmlns:p14="http://schemas.microsoft.com/office/powerpoint/2010/main" val="1020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Subheader,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BAE1C-2C32-ED49-A53C-1023D0DEE8B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922970-DAC9-9F42-A3C5-508D18C2E219}"/>
              </a:ext>
            </a:extLst>
          </p:cNvPr>
          <p:cNvSpPr>
            <a:spLocks noGrp="1"/>
          </p:cNvSpPr>
          <p:nvPr>
            <p:ph type="body" idx="1"/>
          </p:nvPr>
        </p:nvSpPr>
        <p:spPr>
          <a:xfrm>
            <a:off x="838200" y="917385"/>
            <a:ext cx="10512424"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88D5E-66C9-3A42-BA11-E3201CB739CA}"/>
              </a:ext>
            </a:extLst>
          </p:cNvPr>
          <p:cNvSpPr>
            <a:spLocks noGrp="1"/>
          </p:cNvSpPr>
          <p:nvPr>
            <p:ph sz="half" idx="2"/>
          </p:nvPr>
        </p:nvSpPr>
        <p:spPr>
          <a:xfrm>
            <a:off x="1195391" y="1769874"/>
            <a:ext cx="10635537"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a:extLst>
              <a:ext uri="{FF2B5EF4-FFF2-40B4-BE49-F238E27FC236}">
                <a16:creationId xmlns:a16="http://schemas.microsoft.com/office/drawing/2014/main" id="{CD1093BF-3B57-464C-8473-A53AE24F8E8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C4B1D028-DDE3-474F-8336-7C718E58AA22}"/>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84D3861E-7037-BF40-AA60-A4664232E67E}"/>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028E245B-8CBC-034F-B1E3-8E992CC2D81B}"/>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25465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Subheader, Bullets, Right Pictur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61979731-E69B-5C43-A963-97E4F4E2F8F0}"/>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6" name="Text Placeholder 2">
            <a:extLst>
              <a:ext uri="{FF2B5EF4-FFF2-40B4-BE49-F238E27FC236}">
                <a16:creationId xmlns:a16="http://schemas.microsoft.com/office/drawing/2014/main" id="{82CB3C52-F409-B440-A9E8-A410B21E4570}"/>
              </a:ext>
            </a:extLst>
          </p:cNvPr>
          <p:cNvSpPr>
            <a:spLocks noGrp="1"/>
          </p:cNvSpPr>
          <p:nvPr>
            <p:ph type="body" idx="1"/>
          </p:nvPr>
        </p:nvSpPr>
        <p:spPr>
          <a:xfrm>
            <a:off x="838200" y="917385"/>
            <a:ext cx="5159375" cy="823912"/>
          </a:xfrm>
          <a:prstGeom prst="rect">
            <a:avLst/>
          </a:prstGeom>
        </p:spPr>
        <p:txBody>
          <a:bodyPr anchor="b">
            <a:normAutofit/>
          </a:bodyPr>
          <a:lstStyle>
            <a:lvl1pPr marL="0" indent="0">
              <a:buNone/>
              <a:defRPr sz="2600" b="1">
                <a:solidFill>
                  <a:srgbClr val="008DC4"/>
                </a:solidFill>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79D5DF4C-8EA3-A341-ACC0-177F13236C0E}"/>
              </a:ext>
            </a:extLst>
          </p:cNvPr>
          <p:cNvSpPr>
            <a:spLocks noGrp="1"/>
          </p:cNvSpPr>
          <p:nvPr>
            <p:ph sz="half" idx="2" hasCustomPrompt="1"/>
          </p:nvPr>
        </p:nvSpPr>
        <p:spPr>
          <a:xfrm>
            <a:off x="1195392" y="1769874"/>
            <a:ext cx="4802183" cy="4401431"/>
          </a:xfrm>
          <a:prstGeom prst="rect">
            <a:avLst/>
          </a:prstGeom>
        </p:spPr>
        <p:txBody>
          <a:bodyPr/>
          <a:lstStyle>
            <a:lvl1pPr>
              <a:defRPr sz="2400">
                <a:latin typeface="Amazon Ember" panose="020B0603020204020204" pitchFamily="34" charset="0"/>
                <a:ea typeface="Amazon Ember" panose="020B0603020204020204" pitchFamily="34" charset="0"/>
                <a:cs typeface="Amazon Ember" panose="020B0603020204020204" pitchFamily="34" charset="0"/>
              </a:defRPr>
            </a:lvl1pPr>
            <a:lvl2pPr>
              <a:defRPr sz="2200">
                <a:latin typeface="Amazon Ember" panose="020B0603020204020204" pitchFamily="34" charset="0"/>
                <a:ea typeface="Amazon Ember" panose="020B0603020204020204" pitchFamily="34" charset="0"/>
                <a:cs typeface="Amazon Ember" panose="020B0603020204020204" pitchFamily="34" charset="0"/>
              </a:defRPr>
            </a:lvl2pPr>
            <a:lvl3pPr>
              <a:defRPr sz="2000">
                <a:latin typeface="Amazon Ember" panose="020B0603020204020204" pitchFamily="34" charset="0"/>
                <a:ea typeface="Amazon Ember" panose="020B0603020204020204" pitchFamily="34" charset="0"/>
                <a:cs typeface="Amazon Ember" panose="020B0603020204020204" pitchFamily="34" charset="0"/>
              </a:defRPr>
            </a:lvl3pPr>
            <a:lvl4pPr>
              <a:defRPr sz="18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a:extLst>
              <a:ext uri="{FF2B5EF4-FFF2-40B4-BE49-F238E27FC236}">
                <a16:creationId xmlns:a16="http://schemas.microsoft.com/office/drawing/2014/main" id="{1DB3DB45-3860-1541-81D5-6E679B2E9A9D}"/>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 name="Rectangle">
            <a:extLst>
              <a:ext uri="{FF2B5EF4-FFF2-40B4-BE49-F238E27FC236}">
                <a16:creationId xmlns:a16="http://schemas.microsoft.com/office/drawing/2014/main" id="{84CB3147-7525-3E47-A94D-F988DC958009}"/>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7" name="Image" descr="Image">
            <a:extLst>
              <a:ext uri="{FF2B5EF4-FFF2-40B4-BE49-F238E27FC236}">
                <a16:creationId xmlns:a16="http://schemas.microsoft.com/office/drawing/2014/main" id="{6F2C78D7-89EA-2040-92EE-C82094F4D31F}"/>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8" name="Slide Number">
            <a:extLst>
              <a:ext uri="{FF2B5EF4-FFF2-40B4-BE49-F238E27FC236}">
                <a16:creationId xmlns:a16="http://schemas.microsoft.com/office/drawing/2014/main" id="{C4240D1E-F556-D043-A038-BECFA1130640}"/>
              </a:ext>
            </a:extLst>
          </p:cNvPr>
          <p:cNvSpPr txBox="1">
            <a:spLocks noGrp="1"/>
          </p:cNvSpPr>
          <p:nvPr>
            <p:ph type="sldNum" sz="quarter" idx="10"/>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487744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Bulle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58631"/>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160726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Tex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5FB90DA5-5098-B940-A3DC-AA13067A6869}"/>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2" name="Content Placeholder 3">
            <a:extLst>
              <a:ext uri="{FF2B5EF4-FFF2-40B4-BE49-F238E27FC236}">
                <a16:creationId xmlns:a16="http://schemas.microsoft.com/office/drawing/2014/main" id="{A7713792-F2E0-2349-9E01-7A252CDCDDC2}"/>
              </a:ext>
            </a:extLst>
          </p:cNvPr>
          <p:cNvSpPr>
            <a:spLocks noGrp="1"/>
          </p:cNvSpPr>
          <p:nvPr>
            <p:ph sz="half" idx="10"/>
          </p:nvPr>
        </p:nvSpPr>
        <p:spPr>
          <a:xfrm>
            <a:off x="852492" y="1291120"/>
            <a:ext cx="10842630" cy="4874129"/>
          </a:xfrm>
          <a:prstGeom prst="rect">
            <a:avLst/>
          </a:prstGeom>
        </p:spPr>
        <p:txBody>
          <a:bodyPr/>
          <a:lstStyle>
            <a:lvl1pPr marL="0" indent="0">
              <a:buNone/>
              <a:defRPr sz="2600">
                <a:latin typeface="Amazon Ember" panose="020B0603020204020204" pitchFamily="34" charset="0"/>
                <a:ea typeface="Amazon Ember" panose="020B0603020204020204" pitchFamily="34" charset="0"/>
                <a:cs typeface="Amazon Ember" panose="020B0603020204020204" pitchFamily="34" charset="0"/>
              </a:defRPr>
            </a:lvl1pPr>
            <a:lvl2pPr marL="457200" indent="0">
              <a:buNone/>
              <a:defRPr sz="2400">
                <a:latin typeface="Amazon Ember" panose="020B0603020204020204" pitchFamily="34" charset="0"/>
                <a:ea typeface="Amazon Ember" panose="020B0603020204020204" pitchFamily="34" charset="0"/>
                <a:cs typeface="Amazon Ember" panose="020B0603020204020204" pitchFamily="34" charset="0"/>
              </a:defRPr>
            </a:lvl2pPr>
            <a:lvl3pPr marL="914400" indent="0">
              <a:buNone/>
              <a:defRPr sz="2200">
                <a:latin typeface="Amazon Ember" panose="020B0603020204020204" pitchFamily="34" charset="0"/>
                <a:ea typeface="Amazon Ember" panose="020B0603020204020204" pitchFamily="34" charset="0"/>
                <a:cs typeface="Amazon Ember" panose="020B0603020204020204" pitchFamily="34" charset="0"/>
              </a:defRPr>
            </a:lvl3pPr>
            <a:lvl4pPr marL="1371600" indent="0">
              <a:buNone/>
              <a:defRPr sz="2000">
                <a:latin typeface="Amazon Ember" panose="020B0603020204020204" pitchFamily="34" charset="0"/>
                <a:ea typeface="Amazon Ember" panose="020B0603020204020204" pitchFamily="34" charset="0"/>
                <a:cs typeface="Amazon Ember" panose="020B0603020204020204" pitchFamily="34" charset="0"/>
              </a:defRPr>
            </a:lvl4pPr>
            <a:lvl5pPr marL="1828800" indent="0">
              <a:buNone/>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46D6A7FD-6C05-5342-B834-E0E7BE1A4744}"/>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86603285-D8CE-0A4C-B73F-E48A74477B6A}"/>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9934858C-35FD-6C48-8877-5800510C3FE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9764F57A-AD7A-6C47-B464-67DA8BEA11AD}"/>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21101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Bullets, Right Pictur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87412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extLst>
      <p:ext uri="{BB962C8B-B14F-4D97-AF65-F5344CB8AC3E}">
        <p14:creationId xmlns:p14="http://schemas.microsoft.com/office/powerpoint/2010/main" val="3615045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Side by Side Bullet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1BAA89-5BE2-BE47-B5B1-21BA9FA12BCC}"/>
              </a:ext>
            </a:extLst>
          </p:cNvPr>
          <p:cNvSpPr>
            <a:spLocks noGrp="1"/>
          </p:cNvSpPr>
          <p:nvPr>
            <p:ph type="title"/>
          </p:nvPr>
        </p:nvSpPr>
        <p:spPr>
          <a:xfrm>
            <a:off x="496878" y="479421"/>
            <a:ext cx="10515600" cy="992183"/>
          </a:xfrm>
          <a:prstGeom prst="rect">
            <a:avLst/>
          </a:prstGeom>
        </p:spPr>
        <p:txBody>
          <a:bodyPr>
            <a:normAutofit/>
          </a:bodyPr>
          <a:lstStyle>
            <a:lvl1pPr>
              <a:defRPr sz="4200" b="0" i="0">
                <a:solidFill>
                  <a:schemeClr val="tx1"/>
                </a:solidFill>
                <a:latin typeface="Amazon Ember Medium" panose="020B0603020204020204" pitchFamily="34" charset="0"/>
                <a:ea typeface="Amazon Ember Medium" panose="020B0603020204020204" pitchFamily="34" charset="0"/>
                <a:cs typeface="Amazon Ember Medium" panose="020B0603020204020204" pitchFamily="34" charset="0"/>
              </a:defRPr>
            </a:lvl1pPr>
          </a:lstStyle>
          <a:p>
            <a:r>
              <a:rPr lang="en-US"/>
              <a:t>Click to edit Master title style</a:t>
            </a:r>
            <a:endParaRPr lang="en-US" dirty="0"/>
          </a:p>
        </p:txBody>
      </p:sp>
      <p:sp>
        <p:nvSpPr>
          <p:cNvPr id="11" name="Content Placeholder 3">
            <a:extLst>
              <a:ext uri="{FF2B5EF4-FFF2-40B4-BE49-F238E27FC236}">
                <a16:creationId xmlns:a16="http://schemas.microsoft.com/office/drawing/2014/main" id="{A3D060CE-D456-1E4D-BC0B-1135AF50E9F1}"/>
              </a:ext>
            </a:extLst>
          </p:cNvPr>
          <p:cNvSpPr>
            <a:spLocks noGrp="1"/>
          </p:cNvSpPr>
          <p:nvPr>
            <p:ph sz="half" idx="10"/>
          </p:nvPr>
        </p:nvSpPr>
        <p:spPr>
          <a:xfrm>
            <a:off x="852492" y="1291120"/>
            <a:ext cx="5145083" cy="4644139"/>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a:extLst>
              <a:ext uri="{FF2B5EF4-FFF2-40B4-BE49-F238E27FC236}">
                <a16:creationId xmlns:a16="http://schemas.microsoft.com/office/drawing/2014/main" id="{DBC07DC6-1935-3B40-AD1F-356EC58FCF6A}"/>
              </a:ext>
            </a:extLst>
          </p:cNvPr>
          <p:cNvSpPr/>
          <p:nvPr userDrawn="1"/>
        </p:nvSpPr>
        <p:spPr>
          <a:xfrm>
            <a:off x="-21167" y="6227233"/>
            <a:ext cx="12234334" cy="635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5" name="Rectangle">
            <a:extLst>
              <a:ext uri="{FF2B5EF4-FFF2-40B4-BE49-F238E27FC236}">
                <a16:creationId xmlns:a16="http://schemas.microsoft.com/office/drawing/2014/main" id="{0705C016-E629-0448-9B31-051C2A70633F}"/>
              </a:ext>
            </a:extLst>
          </p:cNvPr>
          <p:cNvSpPr/>
          <p:nvPr userDrawn="1"/>
        </p:nvSpPr>
        <p:spPr>
          <a:xfrm>
            <a:off x="-12700" y="6171307"/>
            <a:ext cx="12217400" cy="55927"/>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pic>
        <p:nvPicPr>
          <p:cNvPr id="6" name="Image" descr="Image">
            <a:extLst>
              <a:ext uri="{FF2B5EF4-FFF2-40B4-BE49-F238E27FC236}">
                <a16:creationId xmlns:a16="http://schemas.microsoft.com/office/drawing/2014/main" id="{830FCF1E-A28B-B049-B25E-6BEDF536DC3C}"/>
              </a:ext>
            </a:extLst>
          </p:cNvPr>
          <p:cNvPicPr>
            <a:picLocks noChangeAspect="1"/>
          </p:cNvPicPr>
          <p:nvPr userDrawn="1"/>
        </p:nvPicPr>
        <p:blipFill>
          <a:blip r:embed="rId2"/>
          <a:stretch>
            <a:fillRect/>
          </a:stretch>
        </p:blipFill>
        <p:spPr>
          <a:xfrm>
            <a:off x="10506381" y="6390387"/>
            <a:ext cx="1567839" cy="308694"/>
          </a:xfrm>
          <a:prstGeom prst="rect">
            <a:avLst/>
          </a:prstGeom>
          <a:ln w="12700">
            <a:miter lim="400000"/>
          </a:ln>
        </p:spPr>
      </p:pic>
      <p:sp>
        <p:nvSpPr>
          <p:cNvPr id="7" name="Slide Number">
            <a:extLst>
              <a:ext uri="{FF2B5EF4-FFF2-40B4-BE49-F238E27FC236}">
                <a16:creationId xmlns:a16="http://schemas.microsoft.com/office/drawing/2014/main" id="{A9E96E33-9C9A-6B42-A73C-1FC63A6E0837}"/>
              </a:ext>
            </a:extLst>
          </p:cNvPr>
          <p:cNvSpPr txBox="1">
            <a:spLocks noGrp="1"/>
          </p:cNvSpPr>
          <p:nvPr>
            <p:ph type="sldNum" sz="quarter" idx="2"/>
          </p:nvPr>
        </p:nvSpPr>
        <p:spPr>
          <a:xfrm>
            <a:off x="318558" y="6429469"/>
            <a:ext cx="294953" cy="287258"/>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8" name="Content Placeholder 3">
            <a:extLst>
              <a:ext uri="{FF2B5EF4-FFF2-40B4-BE49-F238E27FC236}">
                <a16:creationId xmlns:a16="http://schemas.microsoft.com/office/drawing/2014/main" id="{B7AA1A80-8C3A-A840-8E40-19C0A1FEEC62}"/>
              </a:ext>
            </a:extLst>
          </p:cNvPr>
          <p:cNvSpPr>
            <a:spLocks noGrp="1"/>
          </p:cNvSpPr>
          <p:nvPr>
            <p:ph sz="half" idx="11"/>
          </p:nvPr>
        </p:nvSpPr>
        <p:spPr>
          <a:xfrm>
            <a:off x="6050844" y="1291121"/>
            <a:ext cx="5145083" cy="4644140"/>
          </a:xfrm>
          <a:prstGeom prst="rect">
            <a:avLst/>
          </a:prstGeom>
        </p:spPr>
        <p:txBody>
          <a:bodyPr/>
          <a:lstStyle>
            <a:lvl1pPr>
              <a:defRPr sz="2600">
                <a:latin typeface="Amazon Ember" panose="020B0603020204020204" pitchFamily="34" charset="0"/>
                <a:ea typeface="Amazon Ember" panose="020B0603020204020204" pitchFamily="34" charset="0"/>
                <a:cs typeface="Amazon Ember" panose="020B0603020204020204" pitchFamily="34" charset="0"/>
              </a:defRPr>
            </a:lvl1pPr>
            <a:lvl2pPr>
              <a:defRPr sz="2400">
                <a:latin typeface="Amazon Ember" panose="020B0603020204020204" pitchFamily="34" charset="0"/>
                <a:ea typeface="Amazon Ember" panose="020B0603020204020204" pitchFamily="34" charset="0"/>
                <a:cs typeface="Amazon Ember" panose="020B0603020204020204" pitchFamily="34" charset="0"/>
              </a:defRPr>
            </a:lvl2pPr>
            <a:lvl3pPr>
              <a:defRPr sz="2200">
                <a:latin typeface="Amazon Ember" panose="020B0603020204020204" pitchFamily="34" charset="0"/>
                <a:ea typeface="Amazon Ember" panose="020B0603020204020204" pitchFamily="34" charset="0"/>
                <a:cs typeface="Amazon Ember" panose="020B0603020204020204" pitchFamily="34" charset="0"/>
              </a:defRPr>
            </a:lvl3pPr>
            <a:lvl4pPr>
              <a:defRPr sz="2000">
                <a:latin typeface="Amazon Ember" panose="020B0603020204020204" pitchFamily="34" charset="0"/>
                <a:ea typeface="Amazon Ember" panose="020B0603020204020204" pitchFamily="34" charset="0"/>
                <a:cs typeface="Amazon Ember" panose="020B0603020204020204" pitchFamily="34" charset="0"/>
              </a:defRPr>
            </a:lvl4pPr>
            <a:lvl5pPr>
              <a:defRPr sz="1800">
                <a:latin typeface="Amazon Ember" panose="020B0603020204020204" pitchFamily="34" charset="0"/>
                <a:ea typeface="Amazon Ember" panose="020B0603020204020204" pitchFamily="34" charset="0"/>
                <a:cs typeface="Amazon Ember" panose="020B06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743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87643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53" r:id="rId5"/>
    <p:sldLayoutId id="2147483650" r:id="rId6"/>
    <p:sldLayoutId id="2147483665" r:id="rId7"/>
    <p:sldLayoutId id="2147483652" r:id="rId8"/>
    <p:sldLayoutId id="2147483663" r:id="rId9"/>
    <p:sldLayoutId id="2147483667" r:id="rId10"/>
    <p:sldLayoutId id="2147483654" r:id="rId11"/>
    <p:sldLayoutId id="2147483664" r:id="rId12"/>
    <p:sldLayoutId id="2147483666" r:id="rId13"/>
    <p:sldLayoutId id="2147483668" r:id="rId14"/>
    <p:sldLayoutId id="21474836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7.emf"/><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0.emf"/></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2.xml"/><Relationship Id="rId1" Type="http://schemas.openxmlformats.org/officeDocument/2006/relationships/slideLayout" Target="../slideLayouts/slideLayout8.xml"/><Relationship Id="rId5" Type="http://schemas.openxmlformats.org/officeDocument/2006/relationships/image" Target="../media/image8.tiff"/><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49.tiff"/><Relationship Id="rId4" Type="http://schemas.openxmlformats.org/officeDocument/2006/relationships/image" Target="../media/image48.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5" y="3859309"/>
            <a:ext cx="9518073" cy="1209649"/>
          </a:xfrm>
        </p:spPr>
        <p:txBody>
          <a:bodyPr>
            <a:normAutofit/>
          </a:bodyPr>
          <a:lstStyle/>
          <a:p>
            <a:r>
              <a:rPr lang="en-US" sz="32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MACHINE LEARNING ACCELERATOR</a:t>
            </a:r>
          </a:p>
          <a:p>
            <a:r>
              <a:rPr lang="en-US" sz="32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 Machine Learning – Lecture 2</a:t>
            </a:r>
          </a:p>
        </p:txBody>
      </p:sp>
      <p:pic>
        <p:nvPicPr>
          <p:cNvPr id="8" name="Picture 7">
            <a:extLst>
              <a:ext uri="{FF2B5EF4-FFF2-40B4-BE49-F238E27FC236}">
                <a16:creationId xmlns:a16="http://schemas.microsoft.com/office/drawing/2014/main" id="{73C3C9EC-4E7E-3445-9D6B-E08EFFACBF81}"/>
              </a:ext>
            </a:extLst>
          </p:cNvPr>
          <p:cNvPicPr>
            <a:picLocks noChangeAspect="1"/>
          </p:cNvPicPr>
          <p:nvPr/>
        </p:nvPicPr>
        <p:blipFill rotWithShape="1">
          <a:blip r:embed="rId3">
            <a:extLst>
              <a:ext uri="{28A0092B-C50C-407E-A947-70E740481C1C}">
                <a14:useLocalDpi xmlns:a14="http://schemas.microsoft.com/office/drawing/2010/main" val="0"/>
              </a:ext>
            </a:extLst>
          </a:blip>
          <a:srcRect b="11704"/>
          <a:stretch/>
        </p:blipFill>
        <p:spPr>
          <a:xfrm>
            <a:off x="3760494" y="332511"/>
            <a:ext cx="4612956" cy="3339605"/>
          </a:xfrm>
          <a:prstGeom prst="rect">
            <a:avLst/>
          </a:prstGeom>
        </p:spPr>
      </p:pic>
    </p:spTree>
    <p:extLst>
      <p:ext uri="{BB962C8B-B14F-4D97-AF65-F5344CB8AC3E}">
        <p14:creationId xmlns:p14="http://schemas.microsoft.com/office/powerpoint/2010/main" val="626651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05190" y="532017"/>
            <a:ext cx="9031586"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Transductive Learning</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505191" y="1455696"/>
            <a:ext cx="6661728" cy="4590878"/>
          </a:xfrm>
        </p:spPr>
        <p:txBody>
          <a:bodyPr/>
          <a:lstStyle/>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Data observed beforehand, both training &amp; testing.</a:t>
            </a:r>
          </a:p>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Make use of the patterns and additional information present in the unlabelled data during the learning process</a:t>
            </a:r>
          </a:p>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It builds no predictive model.</a:t>
            </a:r>
          </a:p>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Need to retrain the model again if an unknown node if added to the graph.</a:t>
            </a:r>
          </a:p>
        </p:txBody>
      </p:sp>
      <p:pic>
        <p:nvPicPr>
          <p:cNvPr id="4" name="Picture 3">
            <a:extLst>
              <a:ext uri="{FF2B5EF4-FFF2-40B4-BE49-F238E27FC236}">
                <a16:creationId xmlns:a16="http://schemas.microsoft.com/office/drawing/2014/main" id="{92537248-4DB1-1749-872D-9DE4E8CDA877}"/>
              </a:ext>
            </a:extLst>
          </p:cNvPr>
          <p:cNvPicPr>
            <a:picLocks noChangeAspect="1"/>
          </p:cNvPicPr>
          <p:nvPr/>
        </p:nvPicPr>
        <p:blipFill>
          <a:blip r:embed="rId3"/>
          <a:stretch>
            <a:fillRect/>
          </a:stretch>
        </p:blipFill>
        <p:spPr>
          <a:xfrm>
            <a:off x="7513856" y="1455695"/>
            <a:ext cx="4265141" cy="3521676"/>
          </a:xfrm>
          <a:prstGeom prst="rect">
            <a:avLst/>
          </a:prstGeom>
        </p:spPr>
      </p:pic>
    </p:spTree>
    <p:extLst>
      <p:ext uri="{BB962C8B-B14F-4D97-AF65-F5344CB8AC3E}">
        <p14:creationId xmlns:p14="http://schemas.microsoft.com/office/powerpoint/2010/main" val="2879860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05190" y="532017"/>
            <a:ext cx="9031586"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Inductive Learning</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505190" y="1455696"/>
            <a:ext cx="6462051" cy="4444172"/>
          </a:xfrm>
        </p:spPr>
        <p:txBody>
          <a:bodyPr/>
          <a:lstStyle/>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It is the same as what we commonly know as traditional supervised learning.</a:t>
            </a:r>
          </a:p>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It builds a predictive model.</a:t>
            </a:r>
          </a:p>
          <a:p>
            <a:pPr>
              <a:lnSpc>
                <a:spcPct val="100000"/>
              </a:lnSpc>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No need to retrain the learned model while predicting a new unknown node if added to the graph.</a:t>
            </a:r>
          </a:p>
        </p:txBody>
      </p:sp>
      <p:pic>
        <p:nvPicPr>
          <p:cNvPr id="4" name="Picture 3">
            <a:extLst>
              <a:ext uri="{FF2B5EF4-FFF2-40B4-BE49-F238E27FC236}">
                <a16:creationId xmlns:a16="http://schemas.microsoft.com/office/drawing/2014/main" id="{8E78AEBA-EE13-8042-ACEC-1AEF5D4D8D79}"/>
              </a:ext>
            </a:extLst>
          </p:cNvPr>
          <p:cNvPicPr>
            <a:picLocks noChangeAspect="1"/>
          </p:cNvPicPr>
          <p:nvPr/>
        </p:nvPicPr>
        <p:blipFill>
          <a:blip r:embed="rId3"/>
          <a:stretch>
            <a:fillRect/>
          </a:stretch>
        </p:blipFill>
        <p:spPr>
          <a:xfrm>
            <a:off x="7496917" y="1455696"/>
            <a:ext cx="4377172" cy="3594099"/>
          </a:xfrm>
          <a:prstGeom prst="rect">
            <a:avLst/>
          </a:prstGeom>
        </p:spPr>
      </p:pic>
    </p:spTree>
    <p:extLst>
      <p:ext uri="{BB962C8B-B14F-4D97-AF65-F5344CB8AC3E}">
        <p14:creationId xmlns:p14="http://schemas.microsoft.com/office/powerpoint/2010/main" val="1897777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An Aside : Message Passing</a:t>
            </a:r>
          </a:p>
        </p:txBody>
      </p:sp>
    </p:spTree>
    <p:extLst>
      <p:ext uri="{BB962C8B-B14F-4D97-AF65-F5344CB8AC3E}">
        <p14:creationId xmlns:p14="http://schemas.microsoft.com/office/powerpoint/2010/main" val="423229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21817"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Basics</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4" y="1689482"/>
            <a:ext cx="8568992" cy="3083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Box 2">
            <a:extLst>
              <a:ext uri="{FF2B5EF4-FFF2-40B4-BE49-F238E27FC236}">
                <a16:creationId xmlns:a16="http://schemas.microsoft.com/office/drawing/2014/main" id="{CAE883BD-D76E-D545-94D2-A03576EA00EE}"/>
              </a:ext>
            </a:extLst>
          </p:cNvPr>
          <p:cNvSpPr txBox="1"/>
          <p:nvPr/>
        </p:nvSpPr>
        <p:spPr>
          <a:xfrm>
            <a:off x="521817" y="1354139"/>
            <a:ext cx="10150607" cy="830997"/>
          </a:xfrm>
          <a:prstGeom prst="rect">
            <a:avLst/>
          </a:prstGeom>
          <a:noFill/>
        </p:spPr>
        <p:txBody>
          <a:bodyPr wrap="square" rtlCol="0">
            <a:spAutoFit/>
          </a:bodyPr>
          <a:lstStyle/>
          <a:p>
            <a:pPr marL="457200" indent="-457200">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Task : Count the number of nodes in the graph</a:t>
            </a:r>
          </a:p>
          <a:p>
            <a:pPr marL="457200" indent="-457200">
              <a:buFont typeface="Arial" panose="020B0604020202020204" pitchFamily="34" charset="0"/>
              <a:buChar char="•"/>
            </a:pPr>
            <a:r>
              <a:rPr lang="en-IN" sz="2400" dirty="0">
                <a:latin typeface="Amazon Ember Light" panose="020B0403020204020204" pitchFamily="34" charset="0"/>
                <a:ea typeface="Amazon Ember Light" panose="020B0403020204020204" pitchFamily="34" charset="0"/>
                <a:cs typeface="Amazon Ember Light" panose="020B0403020204020204" pitchFamily="34" charset="0"/>
              </a:rPr>
              <a:t>Condition : Each node only interacts with its </a:t>
            </a:r>
            <a:r>
              <a:rPr lang="en-IN" sz="2400" dirty="0" err="1">
                <a:latin typeface="Amazon Ember Light" panose="020B0403020204020204" pitchFamily="34" charset="0"/>
                <a:ea typeface="Amazon Ember Light" panose="020B0403020204020204" pitchFamily="34" charset="0"/>
                <a:cs typeface="Amazon Ember Light" panose="020B0403020204020204" pitchFamily="34" charset="0"/>
              </a:rPr>
              <a:t>neighbors</a:t>
            </a:r>
            <a:endParaRPr lang="en-IN"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23" name="Rectangle 22">
            <a:extLst>
              <a:ext uri="{FF2B5EF4-FFF2-40B4-BE49-F238E27FC236}">
                <a16:creationId xmlns:a16="http://schemas.microsoft.com/office/drawing/2014/main" id="{843AA946-A45A-CF48-B0B5-22CC0585674A}"/>
              </a:ext>
            </a:extLst>
          </p:cNvPr>
          <p:cNvSpPr/>
          <p:nvPr/>
        </p:nvSpPr>
        <p:spPr>
          <a:xfrm>
            <a:off x="2834640" y="2776074"/>
            <a:ext cx="2628900" cy="231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86F09F-F7EC-D04A-9AA7-7A8D8C390342}"/>
              </a:ext>
            </a:extLst>
          </p:cNvPr>
          <p:cNvPicPr>
            <a:picLocks noChangeAspect="1"/>
          </p:cNvPicPr>
          <p:nvPr/>
        </p:nvPicPr>
        <p:blipFill>
          <a:blip r:embed="rId3"/>
          <a:stretch>
            <a:fillRect/>
          </a:stretch>
        </p:blipFill>
        <p:spPr>
          <a:xfrm>
            <a:off x="2560320" y="2518667"/>
            <a:ext cx="7837784" cy="3531684"/>
          </a:xfrm>
          <a:prstGeom prst="rect">
            <a:avLst/>
          </a:prstGeom>
        </p:spPr>
      </p:pic>
      <p:sp>
        <p:nvSpPr>
          <p:cNvPr id="7" name="Rectangle 6">
            <a:extLst>
              <a:ext uri="{FF2B5EF4-FFF2-40B4-BE49-F238E27FC236}">
                <a16:creationId xmlns:a16="http://schemas.microsoft.com/office/drawing/2014/main" id="{AEC5898C-EC5D-E949-943F-771FC9FA6E24}"/>
              </a:ext>
            </a:extLst>
          </p:cNvPr>
          <p:cNvSpPr/>
          <p:nvPr/>
        </p:nvSpPr>
        <p:spPr>
          <a:xfrm>
            <a:off x="2560320" y="2503170"/>
            <a:ext cx="3120390" cy="3888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725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21817"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Local Picture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4" y="1689482"/>
            <a:ext cx="8568992" cy="3083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D8F1D603-9612-EB48-83C6-F2081E9822C1}"/>
              </a:ext>
            </a:extLst>
          </p:cNvPr>
          <p:cNvPicPr>
            <a:picLocks noChangeAspect="1"/>
          </p:cNvPicPr>
          <p:nvPr/>
        </p:nvPicPr>
        <p:blipFill>
          <a:blip r:embed="rId3"/>
          <a:stretch>
            <a:fillRect/>
          </a:stretch>
        </p:blipFill>
        <p:spPr>
          <a:xfrm>
            <a:off x="1645920" y="1245303"/>
            <a:ext cx="9683750" cy="4367393"/>
          </a:xfrm>
          <a:prstGeom prst="rect">
            <a:avLst/>
          </a:prstGeom>
        </p:spPr>
      </p:pic>
    </p:spTree>
    <p:extLst>
      <p:ext uri="{BB962C8B-B14F-4D97-AF65-F5344CB8AC3E}">
        <p14:creationId xmlns:p14="http://schemas.microsoft.com/office/powerpoint/2010/main" val="4194445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21817"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Picture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4" y="1689482"/>
            <a:ext cx="8568992" cy="3083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Picture 5">
            <a:extLst>
              <a:ext uri="{FF2B5EF4-FFF2-40B4-BE49-F238E27FC236}">
                <a16:creationId xmlns:a16="http://schemas.microsoft.com/office/drawing/2014/main" id="{F017DBC9-7187-3F49-9B54-D26BE6D8AC96}"/>
              </a:ext>
            </a:extLst>
          </p:cNvPr>
          <p:cNvPicPr>
            <a:picLocks noChangeAspect="1"/>
          </p:cNvPicPr>
          <p:nvPr/>
        </p:nvPicPr>
        <p:blipFill>
          <a:blip r:embed="rId3"/>
          <a:stretch>
            <a:fillRect/>
          </a:stretch>
        </p:blipFill>
        <p:spPr>
          <a:xfrm>
            <a:off x="1978957" y="1177291"/>
            <a:ext cx="8476041" cy="5027888"/>
          </a:xfrm>
          <a:prstGeom prst="rect">
            <a:avLst/>
          </a:prstGeom>
        </p:spPr>
      </p:pic>
    </p:spTree>
    <p:extLst>
      <p:ext uri="{BB962C8B-B14F-4D97-AF65-F5344CB8AC3E}">
        <p14:creationId xmlns:p14="http://schemas.microsoft.com/office/powerpoint/2010/main" val="2742550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Towards</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 Representations on Graphs</a:t>
            </a:r>
          </a:p>
        </p:txBody>
      </p:sp>
    </p:spTree>
    <p:extLst>
      <p:ext uri="{BB962C8B-B14F-4D97-AF65-F5344CB8AC3E}">
        <p14:creationId xmlns:p14="http://schemas.microsoft.com/office/powerpoint/2010/main" val="433938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21817" y="479421"/>
            <a:ext cx="11390322"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Shallow Embeddings</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595284" y="1689482"/>
            <a:ext cx="8568992" cy="308304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 name="TextBox 2">
            <a:extLst>
              <a:ext uri="{FF2B5EF4-FFF2-40B4-BE49-F238E27FC236}">
                <a16:creationId xmlns:a16="http://schemas.microsoft.com/office/drawing/2014/main" id="{CAE883BD-D76E-D545-94D2-A03576EA00EE}"/>
              </a:ext>
            </a:extLst>
          </p:cNvPr>
          <p:cNvSpPr txBox="1"/>
          <p:nvPr/>
        </p:nvSpPr>
        <p:spPr>
          <a:xfrm>
            <a:off x="496877" y="1596755"/>
            <a:ext cx="10150607" cy="132004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Encode Nodes as Low-Dimensional Vectors</a:t>
            </a:r>
          </a:p>
          <a:p>
            <a:pPr marL="457200" indent="-45720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Project nodes into a latent space</a:t>
            </a:r>
          </a:p>
        </p:txBody>
      </p:sp>
      <p:sp>
        <p:nvSpPr>
          <p:cNvPr id="4" name="Rectangle 3">
            <a:extLst>
              <a:ext uri="{FF2B5EF4-FFF2-40B4-BE49-F238E27FC236}">
                <a16:creationId xmlns:a16="http://schemas.microsoft.com/office/drawing/2014/main" id="{20A0A03E-9335-2048-986E-BC086A14B334}"/>
              </a:ext>
            </a:extLst>
          </p:cNvPr>
          <p:cNvSpPr/>
          <p:nvPr/>
        </p:nvSpPr>
        <p:spPr>
          <a:xfrm>
            <a:off x="498870" y="2958019"/>
            <a:ext cx="5057707" cy="1966372"/>
          </a:xfrm>
          <a:prstGeom prst="rect">
            <a:avLst/>
          </a:prstGeom>
        </p:spPr>
        <p:txBody>
          <a:bodyPr wrap="square">
            <a:spAutoFit/>
          </a:bodyPr>
          <a:lstStyle/>
          <a:p>
            <a:pPr marL="457200" indent="-457200">
              <a:lnSpc>
                <a:spcPct val="150000"/>
              </a:lnSpc>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Geometric relations in this latent space correspond to relationships (e.g., edges) </a:t>
            </a:r>
          </a:p>
        </p:txBody>
      </p:sp>
      <p:grpSp>
        <p:nvGrpSpPr>
          <p:cNvPr id="7" name="Group 6">
            <a:extLst>
              <a:ext uri="{FF2B5EF4-FFF2-40B4-BE49-F238E27FC236}">
                <a16:creationId xmlns:a16="http://schemas.microsoft.com/office/drawing/2014/main" id="{174C8296-DEBC-3449-AAAC-034020F78A8A}"/>
              </a:ext>
            </a:extLst>
          </p:cNvPr>
          <p:cNvGrpSpPr/>
          <p:nvPr/>
        </p:nvGrpSpPr>
        <p:grpSpPr>
          <a:xfrm>
            <a:off x="5780212" y="2415787"/>
            <a:ext cx="6210300" cy="3374719"/>
            <a:chOff x="5652991" y="1978465"/>
            <a:chExt cx="6210300" cy="3374719"/>
          </a:xfrm>
        </p:grpSpPr>
        <p:pic>
          <p:nvPicPr>
            <p:cNvPr id="5" name="Picture 4">
              <a:extLst>
                <a:ext uri="{FF2B5EF4-FFF2-40B4-BE49-F238E27FC236}">
                  <a16:creationId xmlns:a16="http://schemas.microsoft.com/office/drawing/2014/main" id="{533B5504-4AD0-4E4B-BDA0-C116D13E181E}"/>
                </a:ext>
              </a:extLst>
            </p:cNvPr>
            <p:cNvPicPr>
              <a:picLocks noChangeAspect="1"/>
            </p:cNvPicPr>
            <p:nvPr/>
          </p:nvPicPr>
          <p:blipFill>
            <a:blip r:embed="rId3"/>
            <a:stretch>
              <a:fillRect/>
            </a:stretch>
          </p:blipFill>
          <p:spPr>
            <a:xfrm>
              <a:off x="5652991" y="1978465"/>
              <a:ext cx="6210300" cy="29464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B0091BD-0C6D-5142-B6DE-B81FA8832CB6}"/>
                    </a:ext>
                  </a:extLst>
                </p:cNvPr>
                <p:cNvSpPr txBox="1"/>
                <p:nvPr/>
              </p:nvSpPr>
              <p:spPr>
                <a:xfrm>
                  <a:off x="8103955" y="2325025"/>
                  <a:ext cx="1107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EB0091BD-0C6D-5142-B6DE-B81FA8832CB6}"/>
                    </a:ext>
                  </a:extLst>
                </p:cNvPr>
                <p:cNvSpPr txBox="1">
                  <a:spLocks noRot="1" noChangeAspect="1" noMove="1" noResize="1" noEditPoints="1" noAdjustHandles="1" noChangeArrowheads="1" noChangeShapeType="1" noTextEdit="1"/>
                </p:cNvSpPr>
                <p:nvPr/>
              </p:nvSpPr>
              <p:spPr>
                <a:xfrm>
                  <a:off x="8103955" y="2325025"/>
                  <a:ext cx="1107360" cy="369332"/>
                </a:xfrm>
                <a:prstGeom prst="rect">
                  <a:avLst/>
                </a:prstGeom>
                <a:blipFill>
                  <a:blip r:embed="rId4"/>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DCB5986-3F11-E640-9BBE-C3FF51456643}"/>
                    </a:ext>
                  </a:extLst>
                </p:cNvPr>
                <p:cNvSpPr txBox="1"/>
                <p:nvPr/>
              </p:nvSpPr>
              <p:spPr>
                <a:xfrm>
                  <a:off x="8661275" y="4065781"/>
                  <a:ext cx="1107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oMath>
                    </m:oMathPara>
                  </a14:m>
                  <a:endParaRPr lang="en-US" dirty="0"/>
                </a:p>
              </p:txBody>
            </p:sp>
          </mc:Choice>
          <mc:Fallback xmlns="">
            <p:sp>
              <p:nvSpPr>
                <p:cNvPr id="12" name="TextBox 11">
                  <a:extLst>
                    <a:ext uri="{FF2B5EF4-FFF2-40B4-BE49-F238E27FC236}">
                      <a16:creationId xmlns:a16="http://schemas.microsoft.com/office/drawing/2014/main" id="{5DCB5986-3F11-E640-9BBE-C3FF51456643}"/>
                    </a:ext>
                  </a:extLst>
                </p:cNvPr>
                <p:cNvSpPr txBox="1">
                  <a:spLocks noRot="1" noChangeAspect="1" noMove="1" noResize="1" noEditPoints="1" noAdjustHandles="1" noChangeArrowheads="1" noChangeShapeType="1" noTextEdit="1"/>
                </p:cNvSpPr>
                <p:nvPr/>
              </p:nvSpPr>
              <p:spPr>
                <a:xfrm>
                  <a:off x="8661275" y="4065781"/>
                  <a:ext cx="1107360" cy="369332"/>
                </a:xfrm>
                <a:prstGeom prst="rect">
                  <a:avLst/>
                </a:prstGeom>
                <a:blipFill>
                  <a:blip r:embed="rId5"/>
                  <a:stretch>
                    <a:fillRect b="-13333"/>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E682D386-1E21-AB4B-833C-29270CBAF163}"/>
                </a:ext>
              </a:extLst>
            </p:cNvPr>
            <p:cNvSpPr txBox="1"/>
            <p:nvPr/>
          </p:nvSpPr>
          <p:spPr>
            <a:xfrm>
              <a:off x="7967623" y="3139603"/>
              <a:ext cx="1677393"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Encode Nodes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140C5BF-3788-4544-9FAC-02AE23BC7461}"/>
                    </a:ext>
                  </a:extLst>
                </p:cNvPr>
                <p:cNvSpPr txBox="1"/>
                <p:nvPr/>
              </p:nvSpPr>
              <p:spPr>
                <a:xfrm>
                  <a:off x="9856256" y="3463274"/>
                  <a:ext cx="1107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𝑣</m:t>
                            </m:r>
                          </m:sub>
                        </m:sSub>
                      </m:oMath>
                    </m:oMathPara>
                  </a14:m>
                  <a:endParaRPr lang="en-US" dirty="0"/>
                </a:p>
              </p:txBody>
            </p:sp>
          </mc:Choice>
          <mc:Fallback xmlns="">
            <p:sp>
              <p:nvSpPr>
                <p:cNvPr id="16" name="TextBox 15">
                  <a:extLst>
                    <a:ext uri="{FF2B5EF4-FFF2-40B4-BE49-F238E27FC236}">
                      <a16:creationId xmlns:a16="http://schemas.microsoft.com/office/drawing/2014/main" id="{0140C5BF-3788-4544-9FAC-02AE23BC7461}"/>
                    </a:ext>
                  </a:extLst>
                </p:cNvPr>
                <p:cNvSpPr txBox="1">
                  <a:spLocks noRot="1" noChangeAspect="1" noMove="1" noResize="1" noEditPoints="1" noAdjustHandles="1" noChangeArrowheads="1" noChangeShapeType="1" noTextEdit="1"/>
                </p:cNvSpPr>
                <p:nvPr/>
              </p:nvSpPr>
              <p:spPr>
                <a:xfrm>
                  <a:off x="9856256" y="3463274"/>
                  <a:ext cx="110736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0CC4C42-771D-5B4C-ACB6-BC0E46A15A43}"/>
                    </a:ext>
                  </a:extLst>
                </p:cNvPr>
                <p:cNvSpPr txBox="1"/>
                <p:nvPr/>
              </p:nvSpPr>
              <p:spPr>
                <a:xfrm>
                  <a:off x="9856256" y="2635667"/>
                  <a:ext cx="110736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𝑢</m:t>
                            </m:r>
                          </m:sub>
                        </m:sSub>
                      </m:oMath>
                    </m:oMathPara>
                  </a14:m>
                  <a:endParaRPr lang="en-US" dirty="0"/>
                </a:p>
              </p:txBody>
            </p:sp>
          </mc:Choice>
          <mc:Fallback xmlns="">
            <p:sp>
              <p:nvSpPr>
                <p:cNvPr id="17" name="TextBox 16">
                  <a:extLst>
                    <a:ext uri="{FF2B5EF4-FFF2-40B4-BE49-F238E27FC236}">
                      <a16:creationId xmlns:a16="http://schemas.microsoft.com/office/drawing/2014/main" id="{90CC4C42-771D-5B4C-ACB6-BC0E46A15A43}"/>
                    </a:ext>
                  </a:extLst>
                </p:cNvPr>
                <p:cNvSpPr txBox="1">
                  <a:spLocks noRot="1" noChangeAspect="1" noMove="1" noResize="1" noEditPoints="1" noAdjustHandles="1" noChangeArrowheads="1" noChangeShapeType="1" noTextEdit="1"/>
                </p:cNvSpPr>
                <p:nvPr/>
              </p:nvSpPr>
              <p:spPr>
                <a:xfrm>
                  <a:off x="9856256" y="2635667"/>
                  <a:ext cx="1107360" cy="369332"/>
                </a:xfrm>
                <a:prstGeom prst="rect">
                  <a:avLst/>
                </a:prstGeom>
                <a:blipFill>
                  <a:blip r:embed="rId7"/>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D936BDA-F94F-4946-8C95-B33C53973182}"/>
                </a:ext>
              </a:extLst>
            </p:cNvPr>
            <p:cNvSpPr txBox="1"/>
            <p:nvPr/>
          </p:nvSpPr>
          <p:spPr>
            <a:xfrm>
              <a:off x="5973172" y="4983852"/>
              <a:ext cx="1771399"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Original Graph</a:t>
              </a:r>
            </a:p>
          </p:txBody>
        </p:sp>
        <p:sp>
          <p:nvSpPr>
            <p:cNvPr id="19" name="TextBox 18">
              <a:extLst>
                <a:ext uri="{FF2B5EF4-FFF2-40B4-BE49-F238E27FC236}">
                  <a16:creationId xmlns:a16="http://schemas.microsoft.com/office/drawing/2014/main" id="{70147BD3-360B-484C-B43D-2E9AAB54643A}"/>
                </a:ext>
              </a:extLst>
            </p:cNvPr>
            <p:cNvSpPr txBox="1"/>
            <p:nvPr/>
          </p:nvSpPr>
          <p:spPr>
            <a:xfrm>
              <a:off x="10052497" y="4294472"/>
              <a:ext cx="1515086" cy="646331"/>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Embedding Space</a:t>
              </a:r>
            </a:p>
          </p:txBody>
        </p:sp>
      </p:grpSp>
      <p:pic>
        <p:nvPicPr>
          <p:cNvPr id="11" name="Picture 10">
            <a:extLst>
              <a:ext uri="{FF2B5EF4-FFF2-40B4-BE49-F238E27FC236}">
                <a16:creationId xmlns:a16="http://schemas.microsoft.com/office/drawing/2014/main" id="{E6BC6581-7E7F-5845-94D0-8E42E2AE409E}"/>
              </a:ext>
            </a:extLst>
          </p:cNvPr>
          <p:cNvPicPr>
            <a:picLocks noChangeAspect="1"/>
          </p:cNvPicPr>
          <p:nvPr/>
        </p:nvPicPr>
        <p:blipFill>
          <a:blip r:embed="rId8"/>
          <a:stretch>
            <a:fillRect/>
          </a:stretch>
        </p:blipFill>
        <p:spPr>
          <a:xfrm flipH="1">
            <a:off x="10400306" y="3397744"/>
            <a:ext cx="67001" cy="67001"/>
          </a:xfrm>
          <a:prstGeom prst="rect">
            <a:avLst/>
          </a:prstGeom>
        </p:spPr>
      </p:pic>
      <p:pic>
        <p:nvPicPr>
          <p:cNvPr id="21" name="Picture 20">
            <a:extLst>
              <a:ext uri="{FF2B5EF4-FFF2-40B4-BE49-F238E27FC236}">
                <a16:creationId xmlns:a16="http://schemas.microsoft.com/office/drawing/2014/main" id="{302F2B83-266C-CF49-94B3-0C8E4E80BD6F}"/>
              </a:ext>
            </a:extLst>
          </p:cNvPr>
          <p:cNvPicPr>
            <a:picLocks noChangeAspect="1"/>
          </p:cNvPicPr>
          <p:nvPr/>
        </p:nvPicPr>
        <p:blipFill>
          <a:blip r:embed="rId8"/>
          <a:stretch>
            <a:fillRect/>
          </a:stretch>
        </p:blipFill>
        <p:spPr>
          <a:xfrm flipH="1">
            <a:off x="10409583" y="4233956"/>
            <a:ext cx="67001" cy="67001"/>
          </a:xfrm>
          <a:prstGeom prst="rect">
            <a:avLst/>
          </a:prstGeom>
        </p:spPr>
      </p:pic>
      <p:pic>
        <p:nvPicPr>
          <p:cNvPr id="9" name="Picture 8">
            <a:extLst>
              <a:ext uri="{FF2B5EF4-FFF2-40B4-BE49-F238E27FC236}">
                <a16:creationId xmlns:a16="http://schemas.microsoft.com/office/drawing/2014/main" id="{7964B49A-86FD-BA47-83B9-7F448B15C83D}"/>
              </a:ext>
            </a:extLst>
          </p:cNvPr>
          <p:cNvPicPr>
            <a:picLocks noChangeAspect="1"/>
          </p:cNvPicPr>
          <p:nvPr/>
        </p:nvPicPr>
        <p:blipFill>
          <a:blip r:embed="rId9"/>
          <a:stretch>
            <a:fillRect/>
          </a:stretch>
        </p:blipFill>
        <p:spPr>
          <a:xfrm>
            <a:off x="7999723" y="5454797"/>
            <a:ext cx="3792265" cy="612724"/>
          </a:xfrm>
          <a:prstGeom prst="rect">
            <a:avLst/>
          </a:prstGeom>
        </p:spPr>
      </p:pic>
    </p:spTree>
    <p:extLst>
      <p:ext uri="{BB962C8B-B14F-4D97-AF65-F5344CB8AC3E}">
        <p14:creationId xmlns:p14="http://schemas.microsoft.com/office/powerpoint/2010/main" val="2845116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Deep Walk</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2" y="1554480"/>
            <a:ext cx="10277659" cy="39758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Random Walk based similarity</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Mechanism to learn node vector representations</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Uses ideas from language modeling</a:t>
            </a:r>
          </a:p>
        </p:txBody>
      </p:sp>
    </p:spTree>
    <p:extLst>
      <p:ext uri="{BB962C8B-B14F-4D97-AF65-F5344CB8AC3E}">
        <p14:creationId xmlns:p14="http://schemas.microsoft.com/office/powerpoint/2010/main" val="201376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567346"/>
            <a:ext cx="10515600" cy="992183"/>
          </a:xfrm>
        </p:spPr>
        <p:txBody>
          <a:bodyPr>
            <a:noAutofit/>
          </a:bodyPr>
          <a:lstStyle/>
          <a:p>
            <a:r>
              <a:rPr lang="en-US" sz="3600" b="1" dirty="0">
                <a:latin typeface="Amazon Ember Light" panose="020B0403020204020204" pitchFamily="34" charset="0"/>
                <a:ea typeface="Amazon Ember Light" panose="020B0403020204020204" pitchFamily="34" charset="0"/>
                <a:cs typeface="Amazon Ember Light" panose="020B0403020204020204" pitchFamily="34" charset="0"/>
              </a:rPr>
              <a:t>Deep Walk : Network Similarity with Random Walks</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2662442"/>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2" name="TextBox 11">
            <a:extLst>
              <a:ext uri="{FF2B5EF4-FFF2-40B4-BE49-F238E27FC236}">
                <a16:creationId xmlns:a16="http://schemas.microsoft.com/office/drawing/2014/main" id="{B7B21049-4316-FC40-BEED-75CF5EA16447}"/>
              </a:ext>
            </a:extLst>
          </p:cNvPr>
          <p:cNvSpPr txBox="1"/>
          <p:nvPr/>
        </p:nvSpPr>
        <p:spPr>
          <a:xfrm>
            <a:off x="8389626" y="4610965"/>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DOMAIN</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EXPERTISE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sp>
        <p:nvSpPr>
          <p:cNvPr id="4" name="TextBox 3">
            <a:extLst>
              <a:ext uri="{FF2B5EF4-FFF2-40B4-BE49-F238E27FC236}">
                <a16:creationId xmlns:a16="http://schemas.microsoft.com/office/drawing/2014/main" id="{4372F526-0DDF-3741-B00B-8356B0BB1CDB}"/>
              </a:ext>
            </a:extLst>
          </p:cNvPr>
          <p:cNvSpPr txBox="1"/>
          <p:nvPr/>
        </p:nvSpPr>
        <p:spPr>
          <a:xfrm>
            <a:off x="455226" y="1587622"/>
            <a:ext cx="6253145" cy="5262979"/>
          </a:xfrm>
          <a:prstGeom prst="rect">
            <a:avLst/>
          </a:prstGeom>
          <a:noFill/>
        </p:spPr>
        <p:txBody>
          <a:bodyPr wrap="square" rtlCol="0">
            <a:spAutoFit/>
          </a:bodyPr>
          <a:lstStyle/>
          <a:p>
            <a:r>
              <a:rPr lang="en-IN" sz="2800" b="1" dirty="0">
                <a:latin typeface="Amazon Ember Light" panose="020B0403020204020204" pitchFamily="34" charset="0"/>
                <a:ea typeface="Amazon Ember Light" panose="020B0403020204020204" pitchFamily="34" charset="0"/>
                <a:cs typeface="Amazon Ember Light" panose="020B0403020204020204" pitchFamily="34" charset="0"/>
              </a:rPr>
              <a:t>What is a random walk?</a:t>
            </a:r>
          </a:p>
          <a:p>
            <a:endParaRPr lang="en-IN"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A stochastic process, that describes a path that consists of a succession of random steps to traverse the nodes on a graph.</a:t>
            </a:r>
          </a:p>
          <a:p>
            <a:pPr marL="457200" indent="-457200">
              <a:buFont typeface="Arial" panose="020B0604020202020204" pitchFamily="34" charset="0"/>
              <a:buChar char="•"/>
            </a:pPr>
            <a:endParaRPr lang="en-IN" sz="28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457200" indent="-457200">
              <a:buFont typeface="Arial" panose="020B0604020202020204" pitchFamily="34" charset="0"/>
              <a:buChar char="•"/>
            </a:pPr>
            <a: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t>Similarity of 2 nodes is just the probability of their co-occurrence in a random walk</a:t>
            </a:r>
          </a:p>
          <a:p>
            <a:br>
              <a:rPr lang="en-IN" sz="2800"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sz="28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170" name="Picture 2" descr="Random Walking - BiggeR-tRee">
            <a:extLst>
              <a:ext uri="{FF2B5EF4-FFF2-40B4-BE49-F238E27FC236}">
                <a16:creationId xmlns:a16="http://schemas.microsoft.com/office/drawing/2014/main" id="{52B59073-CCEB-054A-94B6-3DDD0FA26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3765" y="2211035"/>
            <a:ext cx="3476606" cy="347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420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EA87430-7EF4-5048-BE3B-4B725AC9A51D}"/>
              </a:ext>
            </a:extLst>
          </p:cNvPr>
          <p:cNvGrpSpPr/>
          <p:nvPr/>
        </p:nvGrpSpPr>
        <p:grpSpPr>
          <a:xfrm>
            <a:off x="644420" y="1191261"/>
            <a:ext cx="11020754" cy="4731478"/>
            <a:chOff x="867120" y="1178561"/>
            <a:chExt cx="11020754" cy="4731478"/>
          </a:xfrm>
        </p:grpSpPr>
        <p:grpSp>
          <p:nvGrpSpPr>
            <p:cNvPr id="7" name="Group 6">
              <a:extLst>
                <a:ext uri="{FF2B5EF4-FFF2-40B4-BE49-F238E27FC236}">
                  <a16:creationId xmlns:a16="http://schemas.microsoft.com/office/drawing/2014/main" id="{15117EB0-EE96-D34A-8BC7-CCD9DA9FC5B9}"/>
                </a:ext>
              </a:extLst>
            </p:cNvPr>
            <p:cNvGrpSpPr/>
            <p:nvPr/>
          </p:nvGrpSpPr>
          <p:grpSpPr>
            <a:xfrm>
              <a:off x="4626481" y="1178867"/>
              <a:ext cx="3487689" cy="4731172"/>
              <a:chOff x="6402419" y="1178561"/>
              <a:chExt cx="5051644" cy="4731172"/>
            </a:xfrm>
            <a:effectLst>
              <a:outerShdw blurRad="50800" dist="38100" algn="l" rotWithShape="0">
                <a:prstClr val="black">
                  <a:alpha val="40000"/>
                </a:prstClr>
              </a:outerShdw>
            </a:effectLst>
          </p:grpSpPr>
          <p:sp>
            <p:nvSpPr>
              <p:cNvPr id="14" name="Text Placeholder 2">
                <a:extLst>
                  <a:ext uri="{FF2B5EF4-FFF2-40B4-BE49-F238E27FC236}">
                    <a16:creationId xmlns:a16="http://schemas.microsoft.com/office/drawing/2014/main" id="{08A5A7D9-9CEE-8946-A5C8-44D7E36B91B5}"/>
                  </a:ext>
                </a:extLst>
              </p:cNvPr>
              <p:cNvSpPr txBox="1">
                <a:spLocks/>
              </p:cNvSpPr>
              <p:nvPr/>
            </p:nvSpPr>
            <p:spPr>
              <a:xfrm>
                <a:off x="6402420"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Learning on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Deep Walk</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Graph Neural Networks (GNNs)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Graph Convolution Networks (GCNs)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GCNs with DGL</a:t>
                </a:r>
              </a:p>
            </p:txBody>
          </p:sp>
          <p:sp>
            <p:nvSpPr>
              <p:cNvPr id="15" name="Rectangle 14">
                <a:extLst>
                  <a:ext uri="{FF2B5EF4-FFF2-40B4-BE49-F238E27FC236}">
                    <a16:creationId xmlns:a16="http://schemas.microsoft.com/office/drawing/2014/main" id="{7435A74D-A1A0-DF41-A317-486FD6AA2861}"/>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2</a:t>
                </a:r>
              </a:p>
            </p:txBody>
          </p:sp>
        </p:grpSp>
        <p:grpSp>
          <p:nvGrpSpPr>
            <p:cNvPr id="8" name="Group 7">
              <a:extLst>
                <a:ext uri="{FF2B5EF4-FFF2-40B4-BE49-F238E27FC236}">
                  <a16:creationId xmlns:a16="http://schemas.microsoft.com/office/drawing/2014/main" id="{0F37D205-B021-B34E-AF0D-8D596261204A}"/>
                </a:ext>
              </a:extLst>
            </p:cNvPr>
            <p:cNvGrpSpPr/>
            <p:nvPr/>
          </p:nvGrpSpPr>
          <p:grpSpPr>
            <a:xfrm>
              <a:off x="867120" y="1178561"/>
              <a:ext cx="3487692" cy="4731172"/>
              <a:chOff x="6402419" y="1178561"/>
              <a:chExt cx="5051646" cy="4731172"/>
            </a:xfrm>
            <a:effectLst>
              <a:outerShdw blurRad="50800" dist="38100" algn="l" rotWithShape="0">
                <a:prstClr val="black">
                  <a:alpha val="40000"/>
                </a:prstClr>
              </a:outerShdw>
            </a:effectLst>
          </p:grpSpPr>
          <p:sp>
            <p:nvSpPr>
              <p:cNvPr id="12" name="Text Placeholder 2">
                <a:extLst>
                  <a:ext uri="{FF2B5EF4-FFF2-40B4-BE49-F238E27FC236}">
                    <a16:creationId xmlns:a16="http://schemas.microsoft.com/office/drawing/2014/main" id="{7440886E-E6FF-B94F-BAF7-22CC71D08BC6}"/>
                  </a:ext>
                </a:extLst>
              </p:cNvPr>
              <p:cNvSpPr txBox="1">
                <a:spLocks/>
              </p:cNvSpPr>
              <p:nvPr/>
            </p:nvSpPr>
            <p:spPr>
              <a:xfrm>
                <a:off x="6402422"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 to Graph Theory &amp; Network Analysis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Intro to ML</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ML Application on Real World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DGL at a Glance</a:t>
                </a:r>
              </a:p>
            </p:txBody>
          </p:sp>
          <p:sp>
            <p:nvSpPr>
              <p:cNvPr id="13" name="Rectangle 12">
                <a:extLst>
                  <a:ext uri="{FF2B5EF4-FFF2-40B4-BE49-F238E27FC236}">
                    <a16:creationId xmlns:a16="http://schemas.microsoft.com/office/drawing/2014/main" id="{30D19F7D-C320-2D40-97E1-DE70044A265E}"/>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1</a:t>
                </a:r>
              </a:p>
            </p:txBody>
          </p:sp>
        </p:grpSp>
        <p:grpSp>
          <p:nvGrpSpPr>
            <p:cNvPr id="9" name="Group 8">
              <a:extLst>
                <a:ext uri="{FF2B5EF4-FFF2-40B4-BE49-F238E27FC236}">
                  <a16:creationId xmlns:a16="http://schemas.microsoft.com/office/drawing/2014/main" id="{B19B4F9D-47CD-6C44-9F79-8B95D65FC331}"/>
                </a:ext>
              </a:extLst>
            </p:cNvPr>
            <p:cNvGrpSpPr/>
            <p:nvPr/>
          </p:nvGrpSpPr>
          <p:grpSpPr>
            <a:xfrm>
              <a:off x="8400186" y="1178561"/>
              <a:ext cx="3487688" cy="4731172"/>
              <a:chOff x="6402419" y="1178561"/>
              <a:chExt cx="5051645" cy="4731172"/>
            </a:xfrm>
            <a:effectLst>
              <a:outerShdw blurRad="50800" dist="38100" algn="l" rotWithShape="0">
                <a:prstClr val="black">
                  <a:alpha val="40000"/>
                </a:prstClr>
              </a:outerShdw>
            </a:effectLst>
          </p:grpSpPr>
          <p:sp>
            <p:nvSpPr>
              <p:cNvPr id="10" name="Text Placeholder 2">
                <a:extLst>
                  <a:ext uri="{FF2B5EF4-FFF2-40B4-BE49-F238E27FC236}">
                    <a16:creationId xmlns:a16="http://schemas.microsoft.com/office/drawing/2014/main" id="{A464F8E6-50BF-3F47-A424-4B896511AA37}"/>
                  </a:ext>
                </a:extLst>
              </p:cNvPr>
              <p:cNvSpPr txBox="1">
                <a:spLocks/>
              </p:cNvSpPr>
              <p:nvPr/>
            </p:nvSpPr>
            <p:spPr>
              <a:xfrm>
                <a:off x="6402421" y="1310105"/>
                <a:ext cx="5051643" cy="4599628"/>
              </a:xfrm>
              <a:prstGeom prst="roundRect">
                <a:avLst>
                  <a:gd name="adj" fmla="val 3274"/>
                </a:avLst>
              </a:prstGeom>
              <a:solidFill>
                <a:schemeClr val="bg1"/>
              </a:solidFill>
              <a:ln w="25400">
                <a:solidFill>
                  <a:schemeClr val="tx1"/>
                </a:solidFill>
              </a:ln>
            </p:spPr>
            <p:txBody>
              <a:bodyPr vert="horz"/>
              <a:lstStyle>
                <a:lvl1pPr marL="249500" indent="-249500" algn="l" defTabSz="997999" rtl="0" eaLnBrk="1" latinLnBrk="0" hangingPunct="1">
                  <a:lnSpc>
                    <a:spcPct val="100000"/>
                  </a:lnSpc>
                  <a:spcBef>
                    <a:spcPts val="800"/>
                  </a:spcBef>
                  <a:buFont typeface="Arial" panose="020B0604020202020204" pitchFamily="34" charset="0"/>
                  <a:buChar char="•"/>
                  <a:defRPr sz="3000" kern="1200">
                    <a:solidFill>
                      <a:schemeClr val="tx1"/>
                    </a:solidFill>
                    <a:latin typeface="+mn-lt"/>
                    <a:ea typeface="+mn-ea"/>
                    <a:cs typeface="+mn-cs"/>
                  </a:defRPr>
                </a:lvl1pPr>
                <a:lvl2pPr marL="685457" indent="-228486" algn="l" defTabSz="997999" rtl="0" eaLnBrk="1" latinLnBrk="0" hangingPunct="1">
                  <a:lnSpc>
                    <a:spcPct val="100000"/>
                  </a:lnSpc>
                  <a:spcBef>
                    <a:spcPts val="800"/>
                  </a:spcBef>
                  <a:buFont typeface="Wingdings" charset="2"/>
                  <a:buChar char="§"/>
                  <a:defRPr sz="2600" kern="1200">
                    <a:solidFill>
                      <a:schemeClr val="tx1"/>
                    </a:solidFill>
                    <a:latin typeface="+mn-lt"/>
                    <a:ea typeface="+mn-ea"/>
                    <a:cs typeface="+mn-cs"/>
                  </a:defRPr>
                </a:lvl2pPr>
                <a:lvl3pPr marL="1142428" indent="-228486" algn="l" defTabSz="997999" rtl="0" eaLnBrk="1" latinLnBrk="0" hangingPunct="1">
                  <a:lnSpc>
                    <a:spcPct val="100000"/>
                  </a:lnSpc>
                  <a:spcBef>
                    <a:spcPts val="800"/>
                  </a:spcBef>
                  <a:buFont typeface="Lucida Grande"/>
                  <a:buChar char="-"/>
                  <a:defRPr sz="2200" kern="1200">
                    <a:solidFill>
                      <a:schemeClr val="tx1"/>
                    </a:solidFill>
                    <a:latin typeface="+mn-lt"/>
                    <a:ea typeface="+mn-ea"/>
                    <a:cs typeface="+mn-cs"/>
                  </a:defRPr>
                </a:lvl3pPr>
                <a:lvl4pPr marL="1599399"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4pPr>
                <a:lvl5pPr marL="2056370" indent="-228486" algn="l" defTabSz="997999" rtl="0" eaLnBrk="1" latinLnBrk="0" hangingPunct="1">
                  <a:lnSpc>
                    <a:spcPct val="90000"/>
                  </a:lnSpc>
                  <a:spcBef>
                    <a:spcPts val="545"/>
                  </a:spcBef>
                  <a:buFont typeface="Lucida Grande"/>
                  <a:buChar char="-"/>
                  <a:defRPr sz="1900" kern="1200">
                    <a:solidFill>
                      <a:schemeClr val="tx1"/>
                    </a:solidFill>
                    <a:latin typeface="+mn-lt"/>
                    <a:ea typeface="+mn-ea"/>
                    <a:cs typeface="+mn-cs"/>
                  </a:defRPr>
                </a:lvl5pPr>
                <a:lvl6pPr marL="2744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6pPr>
                <a:lvl7pPr marL="3243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7pPr>
                <a:lvl8pPr marL="3742499"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8pPr>
                <a:lvl9pPr marL="4241498" indent="-249500" algn="l" defTabSz="997999" rtl="0" eaLnBrk="1" latinLnBrk="0" hangingPunct="1">
                  <a:lnSpc>
                    <a:spcPct val="90000"/>
                  </a:lnSpc>
                  <a:spcBef>
                    <a:spcPts val="545"/>
                  </a:spcBef>
                  <a:buFont typeface="Arial" panose="020B0604020202020204" pitchFamily="34" charset="0"/>
                  <a:buChar char="•"/>
                  <a:defRPr sz="1900" kern="1200">
                    <a:solidFill>
                      <a:schemeClr val="tx1"/>
                    </a:solidFill>
                    <a:latin typeface="+mn-lt"/>
                    <a:ea typeface="+mn-ea"/>
                    <a:cs typeface="+mn-cs"/>
                  </a:defRPr>
                </a:lvl9pPr>
              </a:lstStyle>
              <a:p>
                <a:pPr marL="0" indent="0">
                  <a:buNone/>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Day 2: </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Advanced GNN architectures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Learning on large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Heterogenous Graphs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Case Study : Recommender System with GCNs</a:t>
                </a:r>
              </a:p>
              <a:p>
                <a:pPr>
                  <a:spcBef>
                    <a:spcPts val="1800"/>
                  </a:spcBef>
                </a:pPr>
                <a:r>
                  <a:rPr lang="en-US" sz="2000" dirty="0">
                    <a:latin typeface="Amazon Ember Light" panose="020B0403020204020204" pitchFamily="34" charset="0"/>
                    <a:ea typeface="Amazon Ember Light" panose="020B0403020204020204" pitchFamily="34" charset="0"/>
                    <a:cs typeface="Amazon Ember Light" panose="020B0403020204020204" pitchFamily="34" charset="0"/>
                  </a:rPr>
                  <a:t>AMA</a:t>
                </a:r>
              </a:p>
              <a:p>
                <a:pPr>
                  <a:spcBef>
                    <a:spcPts val="1800"/>
                  </a:spcBef>
                </a:pPr>
                <a:endParaRPr lang="en-US" sz="20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1" name="Rectangle 10">
                <a:extLst>
                  <a:ext uri="{FF2B5EF4-FFF2-40B4-BE49-F238E27FC236}">
                    <a16:creationId xmlns:a16="http://schemas.microsoft.com/office/drawing/2014/main" id="{83E13597-C3F2-B74D-992E-E9323CF51AA5}"/>
                  </a:ext>
                </a:extLst>
              </p:cNvPr>
              <p:cNvSpPr/>
              <p:nvPr/>
            </p:nvSpPr>
            <p:spPr>
              <a:xfrm>
                <a:off x="6402419" y="1178561"/>
                <a:ext cx="5051643" cy="595697"/>
              </a:xfrm>
              <a:prstGeom prst="rect">
                <a:avLst/>
              </a:prstGeom>
              <a:solidFill>
                <a:schemeClr val="tx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Lecture 3</a:t>
                </a:r>
              </a:p>
            </p:txBody>
          </p:sp>
        </p:grpSp>
      </p:grpSp>
      <p:sp>
        <p:nvSpPr>
          <p:cNvPr id="16" name="Title 1">
            <a:extLst>
              <a:ext uri="{FF2B5EF4-FFF2-40B4-BE49-F238E27FC236}">
                <a16:creationId xmlns:a16="http://schemas.microsoft.com/office/drawing/2014/main" id="{4F2575E1-6342-9A43-AB6A-8F8D8A2B8A20}"/>
              </a:ext>
            </a:extLst>
          </p:cNvPr>
          <p:cNvSpPr>
            <a:spLocks noGrp="1"/>
          </p:cNvSpPr>
          <p:nvPr>
            <p:ph type="title"/>
          </p:nvPr>
        </p:nvSpPr>
        <p:spPr>
          <a:xfrm>
            <a:off x="583143" y="229253"/>
            <a:ext cx="4773861" cy="992183"/>
          </a:xfrm>
        </p:spPr>
        <p:txBody>
          <a:bodyPr/>
          <a:lstStyle/>
          <a:p>
            <a:pPr algn="l"/>
            <a:r>
              <a:rPr lang="en-US" altLang="en-US" b="1" dirty="0">
                <a:latin typeface="Amazon Ember Light" panose="020B0403020204020204" pitchFamily="34" charset="0"/>
                <a:ea typeface="Amazon Ember Light" panose="020B0403020204020204" pitchFamily="34" charset="0"/>
                <a:cs typeface="Amazon Ember Light" panose="020B0403020204020204" pitchFamily="34" charset="0"/>
              </a:rPr>
              <a:t>Course Overview</a:t>
            </a: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3774217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87A5B-6634-5C4C-B236-FF1D11A23F34}"/>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Deep Walk : Encoder</a:t>
            </a:r>
          </a:p>
        </p:txBody>
      </p:sp>
      <p:sp>
        <p:nvSpPr>
          <p:cNvPr id="3" name="Content Placeholder 2">
            <a:extLst>
              <a:ext uri="{FF2B5EF4-FFF2-40B4-BE49-F238E27FC236}">
                <a16:creationId xmlns:a16="http://schemas.microsoft.com/office/drawing/2014/main" id="{B1E62A6A-699B-5A4D-B38C-DF8AFFB83F65}"/>
              </a:ext>
            </a:extLst>
          </p:cNvPr>
          <p:cNvSpPr>
            <a:spLocks noGrp="1"/>
          </p:cNvSpPr>
          <p:nvPr>
            <p:ph sz="half" idx="10"/>
          </p:nvPr>
        </p:nvSpPr>
        <p:spPr>
          <a:xfrm>
            <a:off x="496878" y="1471604"/>
            <a:ext cx="11198244" cy="4693645"/>
          </a:xfrm>
        </p:spPr>
        <p:txBody>
          <a:bodyPr/>
          <a:lstStyle/>
          <a:p>
            <a:r>
              <a:rPr lang="en-US" dirty="0"/>
              <a:t>Encoder is an Embedding i.e. just a matrix lookup</a:t>
            </a:r>
          </a:p>
        </p:txBody>
      </p:sp>
      <p:pic>
        <p:nvPicPr>
          <p:cNvPr id="5" name="Picture 4">
            <a:extLst>
              <a:ext uri="{FF2B5EF4-FFF2-40B4-BE49-F238E27FC236}">
                <a16:creationId xmlns:a16="http://schemas.microsoft.com/office/drawing/2014/main" id="{138D0353-1CC1-8942-A457-A9BA1B85771D}"/>
              </a:ext>
            </a:extLst>
          </p:cNvPr>
          <p:cNvPicPr>
            <a:picLocks noChangeAspect="1"/>
          </p:cNvPicPr>
          <p:nvPr/>
        </p:nvPicPr>
        <p:blipFill>
          <a:blip r:embed="rId2"/>
          <a:stretch>
            <a:fillRect/>
          </a:stretch>
        </p:blipFill>
        <p:spPr>
          <a:xfrm>
            <a:off x="3612192" y="2314502"/>
            <a:ext cx="4967613" cy="688580"/>
          </a:xfrm>
          <a:prstGeom prst="rect">
            <a:avLst/>
          </a:prstGeom>
        </p:spPr>
      </p:pic>
      <p:pic>
        <p:nvPicPr>
          <p:cNvPr id="7" name="Picture 6">
            <a:extLst>
              <a:ext uri="{FF2B5EF4-FFF2-40B4-BE49-F238E27FC236}">
                <a16:creationId xmlns:a16="http://schemas.microsoft.com/office/drawing/2014/main" id="{8FAA36A1-49D8-3044-BE86-D7669A36671D}"/>
              </a:ext>
            </a:extLst>
          </p:cNvPr>
          <p:cNvPicPr>
            <a:picLocks noChangeAspect="1"/>
          </p:cNvPicPr>
          <p:nvPr/>
        </p:nvPicPr>
        <p:blipFill>
          <a:blip r:embed="rId3"/>
          <a:stretch>
            <a:fillRect/>
          </a:stretch>
        </p:blipFill>
        <p:spPr>
          <a:xfrm>
            <a:off x="2877593" y="3282215"/>
            <a:ext cx="6436813" cy="2772263"/>
          </a:xfrm>
          <a:prstGeom prst="rect">
            <a:avLst/>
          </a:prstGeom>
        </p:spPr>
      </p:pic>
    </p:spTree>
    <p:extLst>
      <p:ext uri="{BB962C8B-B14F-4D97-AF65-F5344CB8AC3E}">
        <p14:creationId xmlns:p14="http://schemas.microsoft.com/office/powerpoint/2010/main" val="29424206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D43F-CF9E-0945-B179-2FAEBCAF0D85}"/>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Deep Walk : Objective</a:t>
            </a:r>
            <a:endParaRPr lang="en-US" dirty="0"/>
          </a:p>
        </p:txBody>
      </p:sp>
      <p:sp>
        <p:nvSpPr>
          <p:cNvPr id="3" name="Content Placeholder 2">
            <a:extLst>
              <a:ext uri="{FF2B5EF4-FFF2-40B4-BE49-F238E27FC236}">
                <a16:creationId xmlns:a16="http://schemas.microsoft.com/office/drawing/2014/main" id="{EC563F46-9377-9D44-908C-D9BB78893EAA}"/>
              </a:ext>
            </a:extLst>
          </p:cNvPr>
          <p:cNvSpPr>
            <a:spLocks noGrp="1"/>
          </p:cNvSpPr>
          <p:nvPr>
            <p:ph sz="half" idx="10"/>
          </p:nvPr>
        </p:nvSpPr>
        <p:spPr>
          <a:xfrm>
            <a:off x="496878" y="1471604"/>
            <a:ext cx="11198244" cy="4693645"/>
          </a:xfrm>
        </p:spPr>
        <p:txBody>
          <a:bodyPr/>
          <a:lstStyle/>
          <a:p>
            <a:pPr marL="0" indent="0">
              <a:buNone/>
            </a:pPr>
            <a:endParaRPr lang="en-US" dirty="0"/>
          </a:p>
          <a:p>
            <a:r>
              <a:rPr lang="en-US" dirty="0"/>
              <a:t>Generate embeddings that optimize the similarity in the original network = likelihood of random walk co-occurrences</a:t>
            </a:r>
          </a:p>
        </p:txBody>
      </p:sp>
      <p:pic>
        <p:nvPicPr>
          <p:cNvPr id="5" name="Picture 4">
            <a:extLst>
              <a:ext uri="{FF2B5EF4-FFF2-40B4-BE49-F238E27FC236}">
                <a16:creationId xmlns:a16="http://schemas.microsoft.com/office/drawing/2014/main" id="{0FD04AA7-43D8-774F-8B16-4F1EAA91742D}"/>
              </a:ext>
            </a:extLst>
          </p:cNvPr>
          <p:cNvPicPr>
            <a:picLocks noChangeAspect="1"/>
          </p:cNvPicPr>
          <p:nvPr/>
        </p:nvPicPr>
        <p:blipFill>
          <a:blip r:embed="rId2"/>
          <a:stretch>
            <a:fillRect/>
          </a:stretch>
        </p:blipFill>
        <p:spPr>
          <a:xfrm>
            <a:off x="6689205" y="2989432"/>
            <a:ext cx="4323273" cy="999858"/>
          </a:xfrm>
          <a:prstGeom prst="rect">
            <a:avLst/>
          </a:prstGeom>
        </p:spPr>
      </p:pic>
      <p:pic>
        <p:nvPicPr>
          <p:cNvPr id="7" name="Picture 6">
            <a:extLst>
              <a:ext uri="{FF2B5EF4-FFF2-40B4-BE49-F238E27FC236}">
                <a16:creationId xmlns:a16="http://schemas.microsoft.com/office/drawing/2014/main" id="{B05553B4-ABFA-BE45-82EF-8B032DAAD2ED}"/>
              </a:ext>
            </a:extLst>
          </p:cNvPr>
          <p:cNvPicPr>
            <a:picLocks noChangeAspect="1"/>
          </p:cNvPicPr>
          <p:nvPr/>
        </p:nvPicPr>
        <p:blipFill>
          <a:blip r:embed="rId3"/>
          <a:stretch>
            <a:fillRect/>
          </a:stretch>
        </p:blipFill>
        <p:spPr>
          <a:xfrm>
            <a:off x="3798381" y="4668073"/>
            <a:ext cx="4595237" cy="1161162"/>
          </a:xfrm>
          <a:prstGeom prst="rect">
            <a:avLst/>
          </a:prstGeom>
        </p:spPr>
      </p:pic>
      <p:pic>
        <p:nvPicPr>
          <p:cNvPr id="6" name="Picture 5">
            <a:extLst>
              <a:ext uri="{FF2B5EF4-FFF2-40B4-BE49-F238E27FC236}">
                <a16:creationId xmlns:a16="http://schemas.microsoft.com/office/drawing/2014/main" id="{D7F1A0FF-3434-4340-9F61-54434B41FB30}"/>
              </a:ext>
            </a:extLst>
          </p:cNvPr>
          <p:cNvPicPr>
            <a:picLocks noChangeAspect="1"/>
          </p:cNvPicPr>
          <p:nvPr/>
        </p:nvPicPr>
        <p:blipFill>
          <a:blip r:embed="rId4"/>
          <a:stretch>
            <a:fillRect/>
          </a:stretch>
        </p:blipFill>
        <p:spPr>
          <a:xfrm>
            <a:off x="7567898" y="4084083"/>
            <a:ext cx="825720" cy="296618"/>
          </a:xfrm>
          <a:prstGeom prst="rect">
            <a:avLst/>
          </a:prstGeom>
        </p:spPr>
      </p:pic>
      <p:sp>
        <p:nvSpPr>
          <p:cNvPr id="8" name="TextBox 7">
            <a:extLst>
              <a:ext uri="{FF2B5EF4-FFF2-40B4-BE49-F238E27FC236}">
                <a16:creationId xmlns:a16="http://schemas.microsoft.com/office/drawing/2014/main" id="{B4CE353E-8FE8-A744-935A-A9BA398BAE96}"/>
              </a:ext>
            </a:extLst>
          </p:cNvPr>
          <p:cNvSpPr txBox="1"/>
          <p:nvPr/>
        </p:nvSpPr>
        <p:spPr>
          <a:xfrm>
            <a:off x="8393618" y="4072924"/>
            <a:ext cx="3632726" cy="307777"/>
          </a:xfrm>
          <a:prstGeom prst="rect">
            <a:avLst/>
          </a:prstGeom>
          <a:noFill/>
        </p:spPr>
        <p:txBody>
          <a:bodyPr wrap="none" rtlCol="0">
            <a:spAutoFit/>
          </a:bodyPr>
          <a:lstStyle/>
          <a:p>
            <a:r>
              <a:rPr lang="en-US" sz="1400" dirty="0"/>
              <a:t>: </a:t>
            </a:r>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multiset of nodes visited on random walks</a:t>
            </a:r>
            <a:r>
              <a:rPr lang="en-US" sz="1400" dirty="0"/>
              <a:t> </a:t>
            </a:r>
          </a:p>
        </p:txBody>
      </p:sp>
      <p:pic>
        <p:nvPicPr>
          <p:cNvPr id="10" name="Picture 9">
            <a:extLst>
              <a:ext uri="{FF2B5EF4-FFF2-40B4-BE49-F238E27FC236}">
                <a16:creationId xmlns:a16="http://schemas.microsoft.com/office/drawing/2014/main" id="{251991DD-CC6A-6344-B788-38849FE90058}"/>
              </a:ext>
            </a:extLst>
          </p:cNvPr>
          <p:cNvPicPr>
            <a:picLocks noChangeAspect="1"/>
          </p:cNvPicPr>
          <p:nvPr/>
        </p:nvPicPr>
        <p:blipFill>
          <a:blip r:embed="rId5"/>
          <a:stretch>
            <a:fillRect/>
          </a:stretch>
        </p:blipFill>
        <p:spPr>
          <a:xfrm>
            <a:off x="1416652" y="3049057"/>
            <a:ext cx="3507040" cy="898642"/>
          </a:xfrm>
          <a:prstGeom prst="rect">
            <a:avLst/>
          </a:prstGeom>
        </p:spPr>
      </p:pic>
      <p:sp>
        <p:nvSpPr>
          <p:cNvPr id="11" name="TextBox 10">
            <a:extLst>
              <a:ext uri="{FF2B5EF4-FFF2-40B4-BE49-F238E27FC236}">
                <a16:creationId xmlns:a16="http://schemas.microsoft.com/office/drawing/2014/main" id="{5006BDEA-B4AC-5149-BCB2-75037C79270D}"/>
              </a:ext>
            </a:extLst>
          </p:cNvPr>
          <p:cNvSpPr txBox="1"/>
          <p:nvPr/>
        </p:nvSpPr>
        <p:spPr>
          <a:xfrm>
            <a:off x="5754678" y="3244334"/>
            <a:ext cx="357790"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557126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Analogy to word2vec</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3" y="1471352"/>
            <a:ext cx="10202844" cy="431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All Languages are sequences of words</a:t>
            </a:r>
          </a:p>
          <a:p>
            <a:pPr lvl="1">
              <a:lnSpc>
                <a:spcPct val="150000"/>
              </a:lnSpc>
            </a:pPr>
            <a:r>
              <a:rPr lang="en-US" sz="1800" dirty="0" err="1">
                <a:latin typeface="Amazon Ember Light" panose="020B0403020204020204" pitchFamily="34" charset="0"/>
                <a:ea typeface="Amazon Ember Light" panose="020B0403020204020204" pitchFamily="34" charset="0"/>
                <a:cs typeface="Amazon Ember Light" panose="020B0403020204020204" pitchFamily="34" charset="0"/>
              </a:rPr>
              <a:t>Eg</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800" b="1" dirty="0">
                <a:latin typeface="Amazon Ember Light" panose="020B0403020204020204" pitchFamily="34" charset="0"/>
                <a:ea typeface="Amazon Ember Light" panose="020B0403020204020204" pitchFamily="34" charset="0"/>
                <a:cs typeface="Amazon Ember Light" panose="020B0403020204020204" pitchFamily="34" charset="0"/>
              </a:rPr>
              <a:t> </a:t>
            </a:r>
          </a:p>
          <a:p>
            <a:pPr>
              <a:lnSpc>
                <a:spcPct val="150000"/>
              </a:lnSpc>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US" sz="2200" dirty="0">
                <a:latin typeface="Amazon Ember Light" panose="020B0403020204020204" pitchFamily="34" charset="0"/>
                <a:ea typeface="Amazon Ember Light" panose="020B0403020204020204" pitchFamily="34" charset="0"/>
                <a:cs typeface="Amazon Ember Light" panose="020B0403020204020204" pitchFamily="34" charset="0"/>
              </a:rPr>
              <a:t>A random walk on a graph is analogous to a sentence and can be understood as a sequence of node occurrences.</a:t>
            </a:r>
          </a:p>
          <a:p>
            <a:pPr lvl="1">
              <a:lnSpc>
                <a:spcPct val="150000"/>
              </a:lnSpc>
            </a:pPr>
            <a:r>
              <a:rPr lang="en-US" sz="1800" dirty="0" err="1">
                <a:latin typeface="Amazon Ember Light" panose="020B0403020204020204" pitchFamily="34" charset="0"/>
                <a:ea typeface="Amazon Ember Light" panose="020B0403020204020204" pitchFamily="34" charset="0"/>
                <a:cs typeface="Amazon Ember Light" panose="020B0403020204020204" pitchFamily="34" charset="0"/>
              </a:rPr>
              <a:t>Eg</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endParaRPr lang="en-US" sz="2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5" name="Picture 4">
            <a:extLst>
              <a:ext uri="{FF2B5EF4-FFF2-40B4-BE49-F238E27FC236}">
                <a16:creationId xmlns:a16="http://schemas.microsoft.com/office/drawing/2014/main" id="{753D94E9-8AEB-8F43-8FA9-A5121E1C6442}"/>
              </a:ext>
            </a:extLst>
          </p:cNvPr>
          <p:cNvPicPr>
            <a:picLocks noChangeAspect="1"/>
          </p:cNvPicPr>
          <p:nvPr/>
        </p:nvPicPr>
        <p:blipFill>
          <a:blip r:embed="rId3"/>
          <a:stretch>
            <a:fillRect/>
          </a:stretch>
        </p:blipFill>
        <p:spPr>
          <a:xfrm>
            <a:off x="6412422" y="2009308"/>
            <a:ext cx="2159874" cy="1419692"/>
          </a:xfrm>
          <a:prstGeom prst="rect">
            <a:avLst/>
          </a:prstGeom>
        </p:spPr>
      </p:pic>
      <p:pic>
        <p:nvPicPr>
          <p:cNvPr id="6" name="Picture 5">
            <a:extLst>
              <a:ext uri="{FF2B5EF4-FFF2-40B4-BE49-F238E27FC236}">
                <a16:creationId xmlns:a16="http://schemas.microsoft.com/office/drawing/2014/main" id="{A1AEC804-F6E8-FB4B-A6FE-58557EBF2E96}"/>
              </a:ext>
            </a:extLst>
          </p:cNvPr>
          <p:cNvPicPr>
            <a:picLocks noChangeAspect="1"/>
          </p:cNvPicPr>
          <p:nvPr/>
        </p:nvPicPr>
        <p:blipFill>
          <a:blip r:embed="rId4"/>
          <a:stretch>
            <a:fillRect/>
          </a:stretch>
        </p:blipFill>
        <p:spPr>
          <a:xfrm>
            <a:off x="6350463" y="4567786"/>
            <a:ext cx="2463800" cy="1485900"/>
          </a:xfrm>
          <a:prstGeom prst="rect">
            <a:avLst/>
          </a:prstGeom>
        </p:spPr>
      </p:pic>
      <p:pic>
        <p:nvPicPr>
          <p:cNvPr id="7" name="Picture 6">
            <a:extLst>
              <a:ext uri="{FF2B5EF4-FFF2-40B4-BE49-F238E27FC236}">
                <a16:creationId xmlns:a16="http://schemas.microsoft.com/office/drawing/2014/main" id="{A98B933E-A28B-9F4B-9815-C105CCB8D333}"/>
              </a:ext>
            </a:extLst>
          </p:cNvPr>
          <p:cNvPicPr>
            <a:picLocks noChangeAspect="1"/>
          </p:cNvPicPr>
          <p:nvPr/>
        </p:nvPicPr>
        <p:blipFill>
          <a:blip r:embed="rId5"/>
          <a:stretch>
            <a:fillRect/>
          </a:stretch>
        </p:blipFill>
        <p:spPr>
          <a:xfrm>
            <a:off x="2188567" y="4407994"/>
            <a:ext cx="2466290" cy="1662065"/>
          </a:xfrm>
          <a:prstGeom prst="rect">
            <a:avLst/>
          </a:prstGeom>
        </p:spPr>
      </p:pic>
      <p:pic>
        <p:nvPicPr>
          <p:cNvPr id="8" name="Picture 7">
            <a:extLst>
              <a:ext uri="{FF2B5EF4-FFF2-40B4-BE49-F238E27FC236}">
                <a16:creationId xmlns:a16="http://schemas.microsoft.com/office/drawing/2014/main" id="{D0EB4B40-E05A-1E4F-8EC0-066E61019494}"/>
              </a:ext>
            </a:extLst>
          </p:cNvPr>
          <p:cNvPicPr>
            <a:picLocks noChangeAspect="1"/>
          </p:cNvPicPr>
          <p:nvPr/>
        </p:nvPicPr>
        <p:blipFill>
          <a:blip r:embed="rId6"/>
          <a:stretch>
            <a:fillRect/>
          </a:stretch>
        </p:blipFill>
        <p:spPr>
          <a:xfrm>
            <a:off x="2505594" y="2378099"/>
            <a:ext cx="2408948" cy="519577"/>
          </a:xfrm>
          <a:prstGeom prst="rect">
            <a:avLst/>
          </a:prstGeom>
        </p:spPr>
      </p:pic>
      <p:pic>
        <p:nvPicPr>
          <p:cNvPr id="10" name="Picture 9">
            <a:extLst>
              <a:ext uri="{FF2B5EF4-FFF2-40B4-BE49-F238E27FC236}">
                <a16:creationId xmlns:a16="http://schemas.microsoft.com/office/drawing/2014/main" id="{4EC7FA0A-2E27-EE4B-B745-B7B3FD78C675}"/>
              </a:ext>
            </a:extLst>
          </p:cNvPr>
          <p:cNvPicPr>
            <a:picLocks noChangeAspect="1"/>
          </p:cNvPicPr>
          <p:nvPr/>
        </p:nvPicPr>
        <p:blipFill>
          <a:blip r:embed="rId7"/>
          <a:stretch>
            <a:fillRect/>
          </a:stretch>
        </p:blipFill>
        <p:spPr>
          <a:xfrm>
            <a:off x="5434882" y="2599788"/>
            <a:ext cx="457200" cy="76200"/>
          </a:xfrm>
          <a:prstGeom prst="rect">
            <a:avLst/>
          </a:prstGeom>
        </p:spPr>
      </p:pic>
      <p:pic>
        <p:nvPicPr>
          <p:cNvPr id="11" name="Picture 10">
            <a:extLst>
              <a:ext uri="{FF2B5EF4-FFF2-40B4-BE49-F238E27FC236}">
                <a16:creationId xmlns:a16="http://schemas.microsoft.com/office/drawing/2014/main" id="{2F40F0AF-C097-8E49-9A74-8A931750AA55}"/>
              </a:ext>
            </a:extLst>
          </p:cNvPr>
          <p:cNvPicPr>
            <a:picLocks noChangeAspect="1"/>
          </p:cNvPicPr>
          <p:nvPr/>
        </p:nvPicPr>
        <p:blipFill>
          <a:blip r:embed="rId7"/>
          <a:stretch>
            <a:fillRect/>
          </a:stretch>
        </p:blipFill>
        <p:spPr>
          <a:xfrm>
            <a:off x="5434882" y="5150357"/>
            <a:ext cx="457200" cy="76200"/>
          </a:xfrm>
          <a:prstGeom prst="rect">
            <a:avLst/>
          </a:prstGeom>
        </p:spPr>
      </p:pic>
    </p:spTree>
    <p:extLst>
      <p:ext uri="{BB962C8B-B14F-4D97-AF65-F5344CB8AC3E}">
        <p14:creationId xmlns:p14="http://schemas.microsoft.com/office/powerpoint/2010/main" val="1132625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0A8A7-9831-1442-B26B-BDCB5E97560B}"/>
              </a:ext>
            </a:extLst>
          </p:cNvPr>
          <p:cNvSpPr>
            <a:spLocks noGrp="1"/>
          </p:cNvSpPr>
          <p:nvPr>
            <p:ph type="title"/>
          </p:nvPr>
        </p:nvSpPr>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Word2vec - Skip-gram Model</a:t>
            </a:r>
          </a:p>
        </p:txBody>
      </p:sp>
      <p:sp>
        <p:nvSpPr>
          <p:cNvPr id="3" name="Content Placeholder 2">
            <a:extLst>
              <a:ext uri="{FF2B5EF4-FFF2-40B4-BE49-F238E27FC236}">
                <a16:creationId xmlns:a16="http://schemas.microsoft.com/office/drawing/2014/main" id="{BE24DB10-FE04-F043-9A0C-12C8940EC012}"/>
              </a:ext>
            </a:extLst>
          </p:cNvPr>
          <p:cNvSpPr>
            <a:spLocks noGrp="1"/>
          </p:cNvSpPr>
          <p:nvPr>
            <p:ph sz="half" idx="10"/>
          </p:nvPr>
        </p:nvSpPr>
        <p:spPr>
          <a:xfrm>
            <a:off x="852492" y="1291120"/>
            <a:ext cx="10599810" cy="4858631"/>
          </a:xfrm>
        </p:spPr>
        <p:txBody>
          <a:bodyPr/>
          <a:lstStyle/>
          <a:p>
            <a:pPr marL="0" indent="0">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Our assumptions:</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word can be used to generate the words that surround it.</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Given the center word, the context words are generated independently.</a:t>
            </a:r>
          </a:p>
          <a:p>
            <a:pPr marL="0" indent="0">
              <a:buNone/>
            </a:pP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buNone/>
            </a:pPr>
            <a:endParaRPr lang="en-US" sz="32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6" name="Graphic 5">
            <a:extLst>
              <a:ext uri="{FF2B5EF4-FFF2-40B4-BE49-F238E27FC236}">
                <a16:creationId xmlns:a16="http://schemas.microsoft.com/office/drawing/2014/main" id="{7A4A7F41-D5FD-C647-988B-2582006208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7885" y="1603683"/>
            <a:ext cx="2819400" cy="1854200"/>
          </a:xfrm>
          <a:prstGeom prst="rect">
            <a:avLst/>
          </a:prstGeom>
        </p:spPr>
      </p:pic>
      <p:pic>
        <p:nvPicPr>
          <p:cNvPr id="7" name="Picture 6">
            <a:extLst>
              <a:ext uri="{FF2B5EF4-FFF2-40B4-BE49-F238E27FC236}">
                <a16:creationId xmlns:a16="http://schemas.microsoft.com/office/drawing/2014/main" id="{88D212F4-E775-2C48-B6DB-9CB9B01E23BE}"/>
              </a:ext>
            </a:extLst>
          </p:cNvPr>
          <p:cNvPicPr>
            <a:picLocks noChangeAspect="1"/>
          </p:cNvPicPr>
          <p:nvPr/>
        </p:nvPicPr>
        <p:blipFill>
          <a:blip r:embed="rId5"/>
          <a:stretch>
            <a:fillRect/>
          </a:stretch>
        </p:blipFill>
        <p:spPr>
          <a:xfrm>
            <a:off x="5152329" y="1603683"/>
            <a:ext cx="5067300" cy="1536700"/>
          </a:xfrm>
          <a:prstGeom prst="rect">
            <a:avLst/>
          </a:prstGeom>
        </p:spPr>
      </p:pic>
    </p:spTree>
    <p:extLst>
      <p:ext uri="{BB962C8B-B14F-4D97-AF65-F5344CB8AC3E}">
        <p14:creationId xmlns:p14="http://schemas.microsoft.com/office/powerpoint/2010/main" val="4237718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74018" y="479421"/>
            <a:ext cx="10515600"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Deep Walk</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2" y="1337912"/>
            <a:ext cx="10277659" cy="4741111"/>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50000"/>
              </a:lnSpc>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Create multiple random walk samples for a node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u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and collect </a:t>
            </a:r>
            <a:r>
              <a:rPr lang="en-US" b="1" i="1" dirty="0">
                <a:latin typeface="Amazon Ember Light" panose="020B0403020204020204" pitchFamily="34" charset="0"/>
                <a:ea typeface="Amazon Ember Light" panose="020B0403020204020204" pitchFamily="34" charset="0"/>
                <a:cs typeface="Amazon Ember Light" panose="020B0403020204020204" pitchFamily="34" charset="0"/>
              </a:rPr>
              <a:t>N</a:t>
            </a:r>
            <a:r>
              <a:rPr lang="en-US" b="1" i="1" baseline="-25000" dirty="0">
                <a:latin typeface="Amazon Ember Light" panose="020B0403020204020204" pitchFamily="34" charset="0"/>
                <a:ea typeface="Amazon Ember Light" panose="020B0403020204020204" pitchFamily="34" charset="0"/>
                <a:cs typeface="Amazon Ember Light" panose="020B0403020204020204" pitchFamily="34" charset="0"/>
              </a:rPr>
              <a:t>r</a:t>
            </a:r>
            <a:r>
              <a:rPr lang="en-US" b="1" i="1" dirty="0">
                <a:latin typeface="Amazon Ember Light" panose="020B0403020204020204" pitchFamily="34" charset="0"/>
                <a:ea typeface="Amazon Ember Light" panose="020B0403020204020204" pitchFamily="34" charset="0"/>
                <a:cs typeface="Amazon Ember Light" panose="020B0403020204020204" pitchFamily="34" charset="0"/>
              </a:rPr>
              <a:t>(u), </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multiset of nodes visited on these random walks</a:t>
            </a:r>
            <a:r>
              <a:rPr lang="en-US" b="1" i="1"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dirty="0">
              <a:latin typeface="Amazon Ember" panose="020B0603020204020204" pitchFamily="34" charset="0"/>
              <a:ea typeface="Amazon Ember" panose="020B0603020204020204" pitchFamily="34" charset="0"/>
              <a:cs typeface="Amazon Ember" panose="020B0603020204020204" pitchFamily="34" charset="0"/>
            </a:endParaRPr>
          </a:p>
          <a:p>
            <a:pPr marL="514350" indent="-514350">
              <a:lnSpc>
                <a:spcPct val="150000"/>
              </a:lnSpc>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Optimize the loss function using backprop to update embedding matrix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Z </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 embeddings maximize the probability that </a:t>
            </a: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closeby</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points in the embedding space correspond to nodes that are highly likely to co-occur in random walks</a:t>
            </a:r>
          </a:p>
          <a:p>
            <a:pPr marL="514350" indent="-514350">
              <a:lnSpc>
                <a:spcPct val="150000"/>
              </a:lnSpc>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Use the learned embeddings as node representations.</a:t>
            </a:r>
          </a:p>
          <a:p>
            <a:pPr marL="914400" lvl="1" indent="-457200">
              <a:lnSpc>
                <a:spcPct val="150000"/>
              </a:lnSpc>
              <a:buFont typeface="+mj-lt"/>
              <a:buAutoNum type="arabicPeriod"/>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514350" indent="-514350">
              <a:lnSpc>
                <a:spcPct val="150000"/>
              </a:lnSpc>
              <a:buFont typeface="+mj-lt"/>
              <a:buAutoNum type="arabicPeriod"/>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509995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74246" y="478975"/>
            <a:ext cx="10515600"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Deep Walk</a:t>
            </a:r>
            <a:br>
              <a:rPr lang="en-US" b="1"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1887367"/>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722132" y="1653871"/>
            <a:ext cx="10634490" cy="42633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Learns meaningful representations for each node in the form of vector embeddings</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These learnt representations can then be used in downstream tasks like node classification etc.</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Leverage neighborhood information for extracting meaningful embeddings</a:t>
            </a:r>
          </a:p>
        </p:txBody>
      </p:sp>
      <p:sp>
        <p:nvSpPr>
          <p:cNvPr id="26" name="TextBox 25">
            <a:extLst>
              <a:ext uri="{FF2B5EF4-FFF2-40B4-BE49-F238E27FC236}">
                <a16:creationId xmlns:a16="http://schemas.microsoft.com/office/drawing/2014/main" id="{2E17BF5F-1177-5744-AA0E-0D0D3DE24D45}"/>
              </a:ext>
            </a:extLst>
          </p:cNvPr>
          <p:cNvSpPr txBox="1"/>
          <p:nvPr/>
        </p:nvSpPr>
        <p:spPr>
          <a:xfrm>
            <a:off x="835378" y="57460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276263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Limitations of Shallow Embeddings</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96878" y="1894428"/>
            <a:ext cx="10277659" cy="35162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Transductive</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Does not leverage node features</a:t>
            </a:r>
            <a:endParaRPr lang="en-IN"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IN" dirty="0">
                <a:latin typeface="Amazon Ember Light" panose="020B0403020204020204" pitchFamily="34" charset="0"/>
                <a:ea typeface="Amazon Ember Light" panose="020B0403020204020204" pitchFamily="34" charset="0"/>
                <a:cs typeface="Amazon Ember Light" panose="020B0403020204020204" pitchFamily="34" charset="0"/>
              </a:rPr>
              <a:t>No parameter sharing</a:t>
            </a:r>
          </a:p>
        </p:txBody>
      </p:sp>
    </p:spTree>
    <p:extLst>
      <p:ext uri="{BB962C8B-B14F-4D97-AF65-F5344CB8AC3E}">
        <p14:creationId xmlns:p14="http://schemas.microsoft.com/office/powerpoint/2010/main" val="1350458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Graph Neural Networks</a:t>
            </a:r>
          </a:p>
        </p:txBody>
      </p:sp>
    </p:spTree>
    <p:extLst>
      <p:ext uri="{BB962C8B-B14F-4D97-AF65-F5344CB8AC3E}">
        <p14:creationId xmlns:p14="http://schemas.microsoft.com/office/powerpoint/2010/main" val="1190545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is Deep Learning on Graphs hard?</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2" y="1554480"/>
            <a:ext cx="10277659" cy="43179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Common Deep Learning architectures don’t work on graphs</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Lack of defined grid structure</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Variable Neighborhood</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Isomorphism problem</a:t>
            </a:r>
          </a:p>
        </p:txBody>
      </p:sp>
      <p:pic>
        <p:nvPicPr>
          <p:cNvPr id="7" name="Picture 6">
            <a:extLst>
              <a:ext uri="{FF2B5EF4-FFF2-40B4-BE49-F238E27FC236}">
                <a16:creationId xmlns:a16="http://schemas.microsoft.com/office/drawing/2014/main" id="{DFFB74BA-1825-BC4C-8C91-01C12877AF95}"/>
              </a:ext>
            </a:extLst>
          </p:cNvPr>
          <p:cNvPicPr>
            <a:picLocks noChangeAspect="1"/>
          </p:cNvPicPr>
          <p:nvPr/>
        </p:nvPicPr>
        <p:blipFill>
          <a:blip r:embed="rId3"/>
          <a:stretch>
            <a:fillRect/>
          </a:stretch>
        </p:blipFill>
        <p:spPr>
          <a:xfrm>
            <a:off x="8902315" y="3098385"/>
            <a:ext cx="2971800" cy="2133600"/>
          </a:xfrm>
          <a:prstGeom prst="rect">
            <a:avLst/>
          </a:prstGeom>
        </p:spPr>
      </p:pic>
      <p:pic>
        <p:nvPicPr>
          <p:cNvPr id="9" name="Picture 8">
            <a:extLst>
              <a:ext uri="{FF2B5EF4-FFF2-40B4-BE49-F238E27FC236}">
                <a16:creationId xmlns:a16="http://schemas.microsoft.com/office/drawing/2014/main" id="{C4A27A6B-B2D2-BF48-A6DD-6EE86D160E49}"/>
              </a:ext>
            </a:extLst>
          </p:cNvPr>
          <p:cNvPicPr>
            <a:picLocks noChangeAspect="1"/>
          </p:cNvPicPr>
          <p:nvPr/>
        </p:nvPicPr>
        <p:blipFill>
          <a:blip r:embed="rId4"/>
          <a:stretch>
            <a:fillRect/>
          </a:stretch>
        </p:blipFill>
        <p:spPr>
          <a:xfrm>
            <a:off x="6096000" y="3115637"/>
            <a:ext cx="2286000" cy="2197100"/>
          </a:xfrm>
          <a:prstGeom prst="rect">
            <a:avLst/>
          </a:prstGeom>
        </p:spPr>
      </p:pic>
      <p:sp>
        <p:nvSpPr>
          <p:cNvPr id="10" name="TextBox 9">
            <a:extLst>
              <a:ext uri="{FF2B5EF4-FFF2-40B4-BE49-F238E27FC236}">
                <a16:creationId xmlns:a16="http://schemas.microsoft.com/office/drawing/2014/main" id="{B731F25A-028C-4D45-8D7C-655A9122EE8D}"/>
              </a:ext>
            </a:extLst>
          </p:cNvPr>
          <p:cNvSpPr txBox="1"/>
          <p:nvPr/>
        </p:nvSpPr>
        <p:spPr>
          <a:xfrm>
            <a:off x="6868595" y="2663429"/>
            <a:ext cx="740809" cy="369332"/>
          </a:xfrm>
          <a:prstGeom prst="rect">
            <a:avLst/>
          </a:prstGeom>
          <a:noFill/>
        </p:spPr>
        <p:txBody>
          <a:bodyPr wrap="square" rtlCol="0">
            <a:spAutoFit/>
          </a:bodyPr>
          <a:lstStyle/>
          <a:p>
            <a:pPr algn="ctr"/>
            <a:r>
              <a:rPr lang="en-US" dirty="0"/>
              <a:t>Grid</a:t>
            </a:r>
          </a:p>
        </p:txBody>
      </p:sp>
      <p:sp>
        <p:nvSpPr>
          <p:cNvPr id="12" name="TextBox 11">
            <a:extLst>
              <a:ext uri="{FF2B5EF4-FFF2-40B4-BE49-F238E27FC236}">
                <a16:creationId xmlns:a16="http://schemas.microsoft.com/office/drawing/2014/main" id="{C20BF35F-741F-2B4E-A33B-456823858206}"/>
              </a:ext>
            </a:extLst>
          </p:cNvPr>
          <p:cNvSpPr txBox="1"/>
          <p:nvPr/>
        </p:nvSpPr>
        <p:spPr>
          <a:xfrm>
            <a:off x="9870194" y="2663429"/>
            <a:ext cx="869691" cy="369332"/>
          </a:xfrm>
          <a:prstGeom prst="rect">
            <a:avLst/>
          </a:prstGeom>
          <a:noFill/>
        </p:spPr>
        <p:txBody>
          <a:bodyPr wrap="square" rtlCol="0">
            <a:spAutoFit/>
          </a:bodyPr>
          <a:lstStyle/>
          <a:p>
            <a:pPr algn="ctr"/>
            <a:r>
              <a:rPr lang="en-US" dirty="0"/>
              <a:t>Graph</a:t>
            </a:r>
          </a:p>
        </p:txBody>
      </p:sp>
      <p:sp>
        <p:nvSpPr>
          <p:cNvPr id="13" name="TextBox 12">
            <a:extLst>
              <a:ext uri="{FF2B5EF4-FFF2-40B4-BE49-F238E27FC236}">
                <a16:creationId xmlns:a16="http://schemas.microsoft.com/office/drawing/2014/main" id="{425F6B04-2DA0-8E42-879E-6DA2B69DE86A}"/>
              </a:ext>
            </a:extLst>
          </p:cNvPr>
          <p:cNvSpPr txBox="1"/>
          <p:nvPr/>
        </p:nvSpPr>
        <p:spPr>
          <a:xfrm>
            <a:off x="6094326" y="5383965"/>
            <a:ext cx="2613803"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Constant Neighbors</a:t>
            </a:r>
          </a:p>
          <a:p>
            <a:pPr marL="285750" indent="-285750">
              <a:buFont typeface="Arial" panose="020B0604020202020204" pitchFamily="34" charset="0"/>
              <a:buChar char="•"/>
            </a:pPr>
            <a:r>
              <a:rPr lang="en-US" sz="1400" dirty="0"/>
              <a:t>Fixed ordering of Neighbors</a:t>
            </a:r>
          </a:p>
        </p:txBody>
      </p:sp>
      <p:sp>
        <p:nvSpPr>
          <p:cNvPr id="14" name="TextBox 13">
            <a:extLst>
              <a:ext uri="{FF2B5EF4-FFF2-40B4-BE49-F238E27FC236}">
                <a16:creationId xmlns:a16="http://schemas.microsoft.com/office/drawing/2014/main" id="{CFE2EC12-28B6-7E45-AA31-6B6F4A60774D}"/>
              </a:ext>
            </a:extLst>
          </p:cNvPr>
          <p:cNvSpPr txBox="1"/>
          <p:nvPr/>
        </p:nvSpPr>
        <p:spPr>
          <a:xfrm>
            <a:off x="9241472" y="5383965"/>
            <a:ext cx="2613803"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Variable Neighbors</a:t>
            </a:r>
          </a:p>
          <a:p>
            <a:pPr marL="285750" indent="-285750">
              <a:buFont typeface="Arial" panose="020B0604020202020204" pitchFamily="34" charset="0"/>
              <a:buChar char="•"/>
            </a:pPr>
            <a:r>
              <a:rPr lang="en-US" sz="1400" dirty="0"/>
              <a:t>No ordering of Neighbors</a:t>
            </a:r>
          </a:p>
        </p:txBody>
      </p:sp>
    </p:spTree>
    <p:extLst>
      <p:ext uri="{BB962C8B-B14F-4D97-AF65-F5344CB8AC3E}">
        <p14:creationId xmlns:p14="http://schemas.microsoft.com/office/powerpoint/2010/main" val="491522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is Deep Learning on Graphs hard?</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2" y="1554480"/>
            <a:ext cx="10277659" cy="39152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Can we use the Adj Matrix as input to a Neural Network?</a:t>
            </a: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7" name="Picture 6">
            <a:extLst>
              <a:ext uri="{FF2B5EF4-FFF2-40B4-BE49-F238E27FC236}">
                <a16:creationId xmlns:a16="http://schemas.microsoft.com/office/drawing/2014/main" id="{2C49E13D-F787-8644-A173-FE114204DB21}"/>
              </a:ext>
            </a:extLst>
          </p:cNvPr>
          <p:cNvPicPr>
            <a:picLocks noChangeAspect="1"/>
          </p:cNvPicPr>
          <p:nvPr/>
        </p:nvPicPr>
        <p:blipFill>
          <a:blip r:embed="rId3"/>
          <a:stretch>
            <a:fillRect/>
          </a:stretch>
        </p:blipFill>
        <p:spPr>
          <a:xfrm>
            <a:off x="1308048" y="2342005"/>
            <a:ext cx="9575903" cy="2173989"/>
          </a:xfrm>
          <a:prstGeom prst="rect">
            <a:avLst/>
          </a:prstGeom>
        </p:spPr>
      </p:pic>
    </p:spTree>
    <p:extLst>
      <p:ext uri="{BB962C8B-B14F-4D97-AF65-F5344CB8AC3E}">
        <p14:creationId xmlns:p14="http://schemas.microsoft.com/office/powerpoint/2010/main" val="22945789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Traditional Methods</a:t>
            </a:r>
          </a:p>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 on Graphs</a:t>
            </a:r>
          </a:p>
        </p:txBody>
      </p:sp>
    </p:spTree>
    <p:extLst>
      <p:ext uri="{BB962C8B-B14F-4D97-AF65-F5344CB8AC3E}">
        <p14:creationId xmlns:p14="http://schemas.microsoft.com/office/powerpoint/2010/main" val="4286187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is Deep Learning on Graphs hard?</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87322" y="1554480"/>
            <a:ext cx="10277659" cy="432054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4000" dirty="0">
                <a:latin typeface="Amazon Ember Light" panose="020B0403020204020204" pitchFamily="34" charset="0"/>
                <a:ea typeface="Amazon Ember Light" panose="020B0403020204020204" pitchFamily="34" charset="0"/>
                <a:cs typeface="Amazon Ember Light" panose="020B0403020204020204" pitchFamily="34" charset="0"/>
              </a:rPr>
              <a:t>Can we use the Adj Matrix as input to a Neural Network?</a:t>
            </a: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0" indent="0">
              <a:lnSpc>
                <a:spcPct val="150000"/>
              </a:lnSpc>
              <a:buNone/>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No. </a:t>
            </a:r>
          </a:p>
          <a:p>
            <a:pPr>
              <a:lnSpc>
                <a:spcPct val="150000"/>
              </a:lnSpc>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Not Permutation Invariant.</a:t>
            </a:r>
          </a:p>
          <a:p>
            <a:pPr>
              <a:lnSpc>
                <a:spcPct val="150000"/>
              </a:lnSpc>
            </a:pP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Number of neural net params far exceeds number of data points</a:t>
            </a:r>
          </a:p>
        </p:txBody>
      </p:sp>
      <p:pic>
        <p:nvPicPr>
          <p:cNvPr id="7" name="Picture 6">
            <a:extLst>
              <a:ext uri="{FF2B5EF4-FFF2-40B4-BE49-F238E27FC236}">
                <a16:creationId xmlns:a16="http://schemas.microsoft.com/office/drawing/2014/main" id="{F512C855-BDA0-B145-A1C1-EE6B5B755E78}"/>
              </a:ext>
            </a:extLst>
          </p:cNvPr>
          <p:cNvPicPr>
            <a:picLocks noChangeAspect="1"/>
          </p:cNvPicPr>
          <p:nvPr/>
        </p:nvPicPr>
        <p:blipFill>
          <a:blip r:embed="rId3"/>
          <a:stretch>
            <a:fillRect/>
          </a:stretch>
        </p:blipFill>
        <p:spPr>
          <a:xfrm>
            <a:off x="1308048" y="2342005"/>
            <a:ext cx="9575903" cy="2173989"/>
          </a:xfrm>
          <a:prstGeom prst="rect">
            <a:avLst/>
          </a:prstGeom>
        </p:spPr>
      </p:pic>
    </p:spTree>
    <p:extLst>
      <p:ext uri="{BB962C8B-B14F-4D97-AF65-F5344CB8AC3E}">
        <p14:creationId xmlns:p14="http://schemas.microsoft.com/office/powerpoint/2010/main" val="2727547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657126" y="556512"/>
            <a:ext cx="10515600" cy="992183"/>
          </a:xfrm>
        </p:spPr>
        <p:txBody>
          <a:bodyPr>
            <a:no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A better approach?</a:t>
            </a:r>
            <a:br>
              <a:rPr lang="en-US" b="1"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b="1"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10" name="TextBox 9">
            <a:extLst>
              <a:ext uri="{FF2B5EF4-FFF2-40B4-BE49-F238E27FC236}">
                <a16:creationId xmlns:a16="http://schemas.microsoft.com/office/drawing/2014/main" id="{1A9D1F51-F6D1-5048-A156-1F81379D42D4}"/>
              </a:ext>
            </a:extLst>
          </p:cNvPr>
          <p:cNvSpPr txBox="1"/>
          <p:nvPr/>
        </p:nvSpPr>
        <p:spPr>
          <a:xfrm>
            <a:off x="7146872" y="1887367"/>
            <a:ext cx="1414554" cy="246221"/>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MATHEMATICS</a:t>
            </a:r>
          </a:p>
        </p:txBody>
      </p:sp>
      <p:sp>
        <p:nvSpPr>
          <p:cNvPr id="14" name="Content Placeholder 2">
            <a:extLst>
              <a:ext uri="{FF2B5EF4-FFF2-40B4-BE49-F238E27FC236}">
                <a16:creationId xmlns:a16="http://schemas.microsoft.com/office/drawing/2014/main" id="{F2C2B02C-4B64-1441-971D-9F256390CB69}"/>
              </a:ext>
            </a:extLst>
          </p:cNvPr>
          <p:cNvSpPr txBox="1">
            <a:spLocks/>
          </p:cNvSpPr>
          <p:nvPr/>
        </p:nvSpPr>
        <p:spPr>
          <a:xfrm>
            <a:off x="722132" y="1653871"/>
            <a:ext cx="9960522" cy="426335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What if we can combine the ideas behind Message Passing &amp; Deep Walk?</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Message Passing can be used to share and aggregate information</a:t>
            </a:r>
          </a:p>
          <a:p>
            <a:pPr lvl="1">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Deep Walk Idea: Use induced structure of the graph to learn embeddings for each node</a:t>
            </a:r>
          </a:p>
        </p:txBody>
      </p:sp>
      <p:sp>
        <p:nvSpPr>
          <p:cNvPr id="26" name="TextBox 25">
            <a:extLst>
              <a:ext uri="{FF2B5EF4-FFF2-40B4-BE49-F238E27FC236}">
                <a16:creationId xmlns:a16="http://schemas.microsoft.com/office/drawing/2014/main" id="{2E17BF5F-1177-5744-AA0E-0D0D3DE24D45}"/>
              </a:ext>
            </a:extLst>
          </p:cNvPr>
          <p:cNvSpPr txBox="1"/>
          <p:nvPr/>
        </p:nvSpPr>
        <p:spPr>
          <a:xfrm>
            <a:off x="835378" y="574604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08258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2B4D4D-6509-3B4B-843A-63ED5B8456C4}"/>
              </a:ext>
            </a:extLst>
          </p:cNvPr>
          <p:cNvSpPr>
            <a:spLocks noGrp="1"/>
          </p:cNvSpPr>
          <p:nvPr>
            <p:ph type="title"/>
          </p:nvPr>
        </p:nvSpPr>
        <p:spPr>
          <a:xfrm>
            <a:off x="496878" y="479421"/>
            <a:ext cx="10515600"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Graph Neural Networks (GNNs)</a:t>
            </a:r>
          </a:p>
        </p:txBody>
      </p:sp>
      <p:sp>
        <p:nvSpPr>
          <p:cNvPr id="8" name="Content Placeholder 2">
            <a:extLst>
              <a:ext uri="{FF2B5EF4-FFF2-40B4-BE49-F238E27FC236}">
                <a16:creationId xmlns:a16="http://schemas.microsoft.com/office/drawing/2014/main" id="{4E2F4684-7B03-6342-AE5D-3861CBF894F6}"/>
              </a:ext>
            </a:extLst>
          </p:cNvPr>
          <p:cNvSpPr>
            <a:spLocks noGrp="1"/>
          </p:cNvSpPr>
          <p:nvPr>
            <p:ph sz="half" idx="10"/>
          </p:nvPr>
        </p:nvSpPr>
        <p:spPr>
          <a:xfrm>
            <a:off x="456251" y="1645656"/>
            <a:ext cx="10682804" cy="4027780"/>
          </a:xfrm>
        </p:spPr>
        <p:txBody>
          <a:bodyPr/>
          <a:lstStyle/>
          <a:p>
            <a:pPr>
              <a:lnSpc>
                <a:spcPct val="12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Node’s neighborhood is used to define a computational graph and learn an embedding.</a:t>
            </a:r>
          </a:p>
          <a:p>
            <a:pPr>
              <a:lnSpc>
                <a:spcPct val="12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Thus, embeddings use both the structure of the graph and the features of the nodes and edges.</a:t>
            </a:r>
          </a:p>
          <a:p>
            <a:pPr>
              <a:lnSpc>
                <a:spcPct val="12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Embeddings are learned in an end-to-end fashion, thus, the predictions are a function of the target node’s ego-network (the subgraph of the node and its neighbors)</a:t>
            </a:r>
          </a:p>
        </p:txBody>
      </p:sp>
    </p:spTree>
    <p:extLst>
      <p:ext uri="{BB962C8B-B14F-4D97-AF65-F5344CB8AC3E}">
        <p14:creationId xmlns:p14="http://schemas.microsoft.com/office/powerpoint/2010/main" val="1098212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2B4D4D-6509-3B4B-843A-63ED5B8456C4}"/>
              </a:ext>
            </a:extLst>
          </p:cNvPr>
          <p:cNvSpPr>
            <a:spLocks noGrp="1"/>
          </p:cNvSpPr>
          <p:nvPr>
            <p:ph type="title"/>
          </p:nvPr>
        </p:nvSpPr>
        <p:spPr>
          <a:xfrm>
            <a:off x="496878" y="479421"/>
            <a:ext cx="10515600" cy="992183"/>
          </a:xfrm>
        </p:spPr>
        <p:txBody>
          <a:bodyPr>
            <a:normAutofit/>
          </a:bodyPr>
          <a:lstStyle/>
          <a:p>
            <a:r>
              <a:rPr lang="en-US" sz="4000" b="1" dirty="0">
                <a:latin typeface="Amazon Ember Light" panose="020B0403020204020204" pitchFamily="34" charset="0"/>
                <a:ea typeface="Amazon Ember Light" panose="020B0403020204020204" pitchFamily="34" charset="0"/>
                <a:cs typeface="Amazon Ember Light" panose="020B0403020204020204" pitchFamily="34" charset="0"/>
              </a:rPr>
              <a:t>Graph Unrolling + Neighborhood Aggregation</a:t>
            </a:r>
          </a:p>
        </p:txBody>
      </p:sp>
      <p:pic>
        <p:nvPicPr>
          <p:cNvPr id="6" name="Picture 5">
            <a:extLst>
              <a:ext uri="{FF2B5EF4-FFF2-40B4-BE49-F238E27FC236}">
                <a16:creationId xmlns:a16="http://schemas.microsoft.com/office/drawing/2014/main" id="{0269661B-196E-9743-BF0F-EE4EFD94F7FE}"/>
              </a:ext>
            </a:extLst>
          </p:cNvPr>
          <p:cNvPicPr>
            <a:picLocks noChangeAspect="1"/>
          </p:cNvPicPr>
          <p:nvPr/>
        </p:nvPicPr>
        <p:blipFill>
          <a:blip r:embed="rId3"/>
          <a:stretch>
            <a:fillRect/>
          </a:stretch>
        </p:blipFill>
        <p:spPr>
          <a:xfrm>
            <a:off x="1481504" y="1284808"/>
            <a:ext cx="9228992" cy="4288383"/>
          </a:xfrm>
          <a:prstGeom prst="rect">
            <a:avLst/>
          </a:prstGeom>
        </p:spPr>
      </p:pic>
    </p:spTree>
    <p:extLst>
      <p:ext uri="{BB962C8B-B14F-4D97-AF65-F5344CB8AC3E}">
        <p14:creationId xmlns:p14="http://schemas.microsoft.com/office/powerpoint/2010/main" val="149655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2B4D4D-6509-3B4B-843A-63ED5B8456C4}"/>
              </a:ext>
            </a:extLst>
          </p:cNvPr>
          <p:cNvSpPr>
            <a:spLocks noGrp="1"/>
          </p:cNvSpPr>
          <p:nvPr>
            <p:ph type="title"/>
          </p:nvPr>
        </p:nvSpPr>
        <p:spPr>
          <a:xfrm>
            <a:off x="496878" y="479421"/>
            <a:ext cx="10515600"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What’s in the box?</a:t>
            </a:r>
          </a:p>
        </p:txBody>
      </p:sp>
      <p:pic>
        <p:nvPicPr>
          <p:cNvPr id="3" name="Picture 2">
            <a:extLst>
              <a:ext uri="{FF2B5EF4-FFF2-40B4-BE49-F238E27FC236}">
                <a16:creationId xmlns:a16="http://schemas.microsoft.com/office/drawing/2014/main" id="{54282C59-8FCC-4B48-AF7C-EF4BD2229557}"/>
              </a:ext>
            </a:extLst>
          </p:cNvPr>
          <p:cNvPicPr>
            <a:picLocks noChangeAspect="1"/>
          </p:cNvPicPr>
          <p:nvPr/>
        </p:nvPicPr>
        <p:blipFill>
          <a:blip r:embed="rId3"/>
          <a:stretch>
            <a:fillRect/>
          </a:stretch>
        </p:blipFill>
        <p:spPr>
          <a:xfrm>
            <a:off x="971550" y="1208948"/>
            <a:ext cx="10248900" cy="4806190"/>
          </a:xfrm>
          <a:prstGeom prst="rect">
            <a:avLst/>
          </a:prstGeom>
        </p:spPr>
      </p:pic>
      <p:pic>
        <p:nvPicPr>
          <p:cNvPr id="5" name="Picture 4">
            <a:extLst>
              <a:ext uri="{FF2B5EF4-FFF2-40B4-BE49-F238E27FC236}">
                <a16:creationId xmlns:a16="http://schemas.microsoft.com/office/drawing/2014/main" id="{A622084F-AD24-CE45-9C47-6E4C1B9D0C24}"/>
              </a:ext>
            </a:extLst>
          </p:cNvPr>
          <p:cNvPicPr>
            <a:picLocks noChangeAspect="1"/>
          </p:cNvPicPr>
          <p:nvPr/>
        </p:nvPicPr>
        <p:blipFill>
          <a:blip r:embed="rId4"/>
          <a:stretch>
            <a:fillRect/>
          </a:stretch>
        </p:blipFill>
        <p:spPr>
          <a:xfrm>
            <a:off x="11012478" y="1553254"/>
            <a:ext cx="897298" cy="4380233"/>
          </a:xfrm>
          <a:prstGeom prst="rect">
            <a:avLst/>
          </a:prstGeom>
        </p:spPr>
      </p:pic>
      <p:sp>
        <p:nvSpPr>
          <p:cNvPr id="8" name="TextBox 7">
            <a:extLst>
              <a:ext uri="{FF2B5EF4-FFF2-40B4-BE49-F238E27FC236}">
                <a16:creationId xmlns:a16="http://schemas.microsoft.com/office/drawing/2014/main" id="{46913A2D-A92F-AF44-98CB-BE1D0F2DE023}"/>
              </a:ext>
            </a:extLst>
          </p:cNvPr>
          <p:cNvSpPr txBox="1"/>
          <p:nvPr/>
        </p:nvSpPr>
        <p:spPr>
          <a:xfrm>
            <a:off x="8785444" y="1895687"/>
            <a:ext cx="394660" cy="369332"/>
          </a:xfrm>
          <a:prstGeom prst="rect">
            <a:avLst/>
          </a:prstGeom>
          <a:noFill/>
        </p:spPr>
        <p:txBody>
          <a:bodyPr wrap="none" rtlCol="0">
            <a:spAutoFit/>
          </a:bodyPr>
          <a:lstStyle/>
          <a:p>
            <a:r>
              <a:rPr lang="en-US" b="1" dirty="0" err="1"/>
              <a:t>h</a:t>
            </a:r>
            <a:r>
              <a:rPr lang="en-US" b="1" baseline="-25000" dirty="0" err="1"/>
              <a:t>B</a:t>
            </a:r>
            <a:endParaRPr lang="en-US" b="1" dirty="0"/>
          </a:p>
        </p:txBody>
      </p:sp>
      <p:sp>
        <p:nvSpPr>
          <p:cNvPr id="9" name="TextBox 8">
            <a:extLst>
              <a:ext uri="{FF2B5EF4-FFF2-40B4-BE49-F238E27FC236}">
                <a16:creationId xmlns:a16="http://schemas.microsoft.com/office/drawing/2014/main" id="{37D6641F-FC18-FE4D-9CE0-C06F8EEC0954}"/>
              </a:ext>
            </a:extLst>
          </p:cNvPr>
          <p:cNvSpPr txBox="1"/>
          <p:nvPr/>
        </p:nvSpPr>
        <p:spPr>
          <a:xfrm>
            <a:off x="8765931" y="3118051"/>
            <a:ext cx="388248" cy="369332"/>
          </a:xfrm>
          <a:prstGeom prst="rect">
            <a:avLst/>
          </a:prstGeom>
          <a:noFill/>
        </p:spPr>
        <p:txBody>
          <a:bodyPr wrap="none" rtlCol="0">
            <a:spAutoFit/>
          </a:bodyPr>
          <a:lstStyle/>
          <a:p>
            <a:r>
              <a:rPr lang="en-US" b="1" dirty="0" err="1"/>
              <a:t>h</a:t>
            </a:r>
            <a:r>
              <a:rPr lang="en-US" b="1" baseline="-25000" dirty="0" err="1"/>
              <a:t>C</a:t>
            </a:r>
            <a:endParaRPr lang="en-US" b="1" dirty="0"/>
          </a:p>
        </p:txBody>
      </p:sp>
      <p:sp>
        <p:nvSpPr>
          <p:cNvPr id="10" name="TextBox 9">
            <a:extLst>
              <a:ext uri="{FF2B5EF4-FFF2-40B4-BE49-F238E27FC236}">
                <a16:creationId xmlns:a16="http://schemas.microsoft.com/office/drawing/2014/main" id="{5731773B-3B81-9E4A-A517-8F33BBB21E59}"/>
              </a:ext>
            </a:extLst>
          </p:cNvPr>
          <p:cNvSpPr txBox="1"/>
          <p:nvPr/>
        </p:nvSpPr>
        <p:spPr>
          <a:xfrm>
            <a:off x="8723406" y="4340415"/>
            <a:ext cx="405880" cy="369332"/>
          </a:xfrm>
          <a:prstGeom prst="rect">
            <a:avLst/>
          </a:prstGeom>
          <a:noFill/>
        </p:spPr>
        <p:txBody>
          <a:bodyPr wrap="none" rtlCol="0">
            <a:spAutoFit/>
          </a:bodyPr>
          <a:lstStyle/>
          <a:p>
            <a:r>
              <a:rPr lang="en-US" b="1" dirty="0" err="1"/>
              <a:t>h</a:t>
            </a:r>
            <a:r>
              <a:rPr lang="en-US" b="1" baseline="-25000" dirty="0" err="1"/>
              <a:t>D</a:t>
            </a:r>
            <a:endParaRPr lang="en-US" b="1" dirty="0"/>
          </a:p>
        </p:txBody>
      </p:sp>
    </p:spTree>
    <p:extLst>
      <p:ext uri="{BB962C8B-B14F-4D97-AF65-F5344CB8AC3E}">
        <p14:creationId xmlns:p14="http://schemas.microsoft.com/office/powerpoint/2010/main" val="2584086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are GNNs better?</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95634" y="1354976"/>
            <a:ext cx="10515599" cy="13965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GNNs can integrate topologically distant information in a non-linear fashion. </a:t>
            </a:r>
          </a:p>
        </p:txBody>
      </p:sp>
      <p:pic>
        <p:nvPicPr>
          <p:cNvPr id="6" name="Picture 5" descr="A picture containing clock, drawing&#10;&#10;Description automatically generated">
            <a:extLst>
              <a:ext uri="{FF2B5EF4-FFF2-40B4-BE49-F238E27FC236}">
                <a16:creationId xmlns:a16="http://schemas.microsoft.com/office/drawing/2014/main" id="{EF35D8DB-16E7-1B47-AA86-FDE906FFE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55" y="3013223"/>
            <a:ext cx="2590800" cy="1879600"/>
          </a:xfrm>
          <a:prstGeom prst="rect">
            <a:avLst/>
          </a:prstGeom>
          <a:noFill/>
        </p:spPr>
      </p:pic>
      <p:pic>
        <p:nvPicPr>
          <p:cNvPr id="7" name="Picture 6" descr="A picture containing meter, clock&#10;&#10;Description automatically generated">
            <a:extLst>
              <a:ext uri="{FF2B5EF4-FFF2-40B4-BE49-F238E27FC236}">
                <a16:creationId xmlns:a16="http://schemas.microsoft.com/office/drawing/2014/main" id="{656C237E-0E87-AD4D-B3BE-E78EB5DDA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366" y="1868054"/>
            <a:ext cx="6096000" cy="2290338"/>
          </a:xfrm>
          <a:prstGeom prst="rect">
            <a:avLst/>
          </a:prstGeom>
        </p:spPr>
      </p:pic>
      <p:pic>
        <p:nvPicPr>
          <p:cNvPr id="8" name="Picture 7" descr="A close up of a clock&#10;&#10;Description automatically generated">
            <a:extLst>
              <a:ext uri="{FF2B5EF4-FFF2-40B4-BE49-F238E27FC236}">
                <a16:creationId xmlns:a16="http://schemas.microsoft.com/office/drawing/2014/main" id="{883B7421-5B6D-B643-BA4E-813ED31916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366" y="4490390"/>
            <a:ext cx="3760572" cy="1677794"/>
          </a:xfrm>
          <a:prstGeom prst="rect">
            <a:avLst/>
          </a:prstGeom>
        </p:spPr>
      </p:pic>
      <p:sp>
        <p:nvSpPr>
          <p:cNvPr id="9" name="TextBox 8">
            <a:extLst>
              <a:ext uri="{FF2B5EF4-FFF2-40B4-BE49-F238E27FC236}">
                <a16:creationId xmlns:a16="http://schemas.microsoft.com/office/drawing/2014/main" id="{7150992B-754F-C04A-BC1D-26F45FDDE050}"/>
              </a:ext>
            </a:extLst>
          </p:cNvPr>
          <p:cNvSpPr txBox="1"/>
          <p:nvPr/>
        </p:nvSpPr>
        <p:spPr>
          <a:xfrm>
            <a:off x="6029499" y="2162493"/>
            <a:ext cx="949106" cy="369332"/>
          </a:xfrm>
          <a:prstGeom prst="rect">
            <a:avLst/>
          </a:prstGeom>
          <a:noFill/>
        </p:spPr>
        <p:txBody>
          <a:bodyPr wrap="none" rtlCol="0">
            <a:spAutoFit/>
          </a:bodyPr>
          <a:lstStyle/>
          <a:p>
            <a:r>
              <a:rPr lang="en-US" b="1" i="1" dirty="0">
                <a:solidFill>
                  <a:schemeClr val="accent6">
                    <a:lumMod val="75000"/>
                  </a:schemeClr>
                </a:solidFill>
              </a:rPr>
              <a:t>1</a:t>
            </a:r>
            <a:r>
              <a:rPr lang="en-US" b="1" i="1" baseline="30000" dirty="0">
                <a:solidFill>
                  <a:schemeClr val="accent6">
                    <a:lumMod val="75000"/>
                  </a:schemeClr>
                </a:solidFill>
              </a:rPr>
              <a:t>st</a:t>
            </a:r>
            <a:r>
              <a:rPr lang="en-US" b="1" i="1" dirty="0">
                <a:solidFill>
                  <a:schemeClr val="accent6">
                    <a:lumMod val="75000"/>
                  </a:schemeClr>
                </a:solidFill>
              </a:rPr>
              <a:t> layer</a:t>
            </a:r>
          </a:p>
        </p:txBody>
      </p:sp>
      <p:sp>
        <p:nvSpPr>
          <p:cNvPr id="11" name="TextBox 10">
            <a:extLst>
              <a:ext uri="{FF2B5EF4-FFF2-40B4-BE49-F238E27FC236}">
                <a16:creationId xmlns:a16="http://schemas.microsoft.com/office/drawing/2014/main" id="{345CE5E6-5A3F-4E47-8893-BB4B6FBC45BF}"/>
              </a:ext>
            </a:extLst>
          </p:cNvPr>
          <p:cNvSpPr txBox="1"/>
          <p:nvPr/>
        </p:nvSpPr>
        <p:spPr>
          <a:xfrm>
            <a:off x="6003754" y="4231152"/>
            <a:ext cx="1000595" cy="369332"/>
          </a:xfrm>
          <a:prstGeom prst="rect">
            <a:avLst/>
          </a:prstGeom>
          <a:noFill/>
        </p:spPr>
        <p:txBody>
          <a:bodyPr wrap="none" rtlCol="0">
            <a:spAutoFit/>
          </a:bodyPr>
          <a:lstStyle/>
          <a:p>
            <a:r>
              <a:rPr lang="en-US" b="1" i="1" dirty="0">
                <a:solidFill>
                  <a:schemeClr val="accent6">
                    <a:lumMod val="75000"/>
                  </a:schemeClr>
                </a:solidFill>
              </a:rPr>
              <a:t>2</a:t>
            </a:r>
            <a:r>
              <a:rPr lang="en-US" b="1" i="1" baseline="30000" dirty="0">
                <a:solidFill>
                  <a:schemeClr val="accent6">
                    <a:lumMod val="75000"/>
                  </a:schemeClr>
                </a:solidFill>
              </a:rPr>
              <a:t>nd</a:t>
            </a:r>
            <a:r>
              <a:rPr lang="en-US" b="1" i="1" dirty="0">
                <a:solidFill>
                  <a:schemeClr val="accent6">
                    <a:lumMod val="75000"/>
                  </a:schemeClr>
                </a:solidFill>
              </a:rPr>
              <a:t> layer</a:t>
            </a:r>
          </a:p>
        </p:txBody>
      </p:sp>
    </p:spTree>
    <p:extLst>
      <p:ext uri="{BB962C8B-B14F-4D97-AF65-F5344CB8AC3E}">
        <p14:creationId xmlns:p14="http://schemas.microsoft.com/office/powerpoint/2010/main" val="522075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are GNNs better?</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522217" y="1662779"/>
            <a:ext cx="10515599" cy="6269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GNN models can be trained in an end-to-end fashion.</a:t>
            </a:r>
          </a:p>
        </p:txBody>
      </p:sp>
      <p:sp>
        <p:nvSpPr>
          <p:cNvPr id="13" name="Content Placeholder 2">
            <a:extLst>
              <a:ext uri="{FF2B5EF4-FFF2-40B4-BE49-F238E27FC236}">
                <a16:creationId xmlns:a16="http://schemas.microsoft.com/office/drawing/2014/main" id="{0C54F024-49EE-0B48-9ADF-FA2F48587733}"/>
              </a:ext>
            </a:extLst>
          </p:cNvPr>
          <p:cNvSpPr txBox="1">
            <a:spLocks/>
          </p:cNvSpPr>
          <p:nvPr/>
        </p:nvSpPr>
        <p:spPr>
          <a:xfrm>
            <a:off x="838199" y="1527018"/>
            <a:ext cx="10692161" cy="4439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p>
        </p:txBody>
      </p:sp>
      <p:pic>
        <p:nvPicPr>
          <p:cNvPr id="14" name="Picture 13">
            <a:extLst>
              <a:ext uri="{FF2B5EF4-FFF2-40B4-BE49-F238E27FC236}">
                <a16:creationId xmlns:a16="http://schemas.microsoft.com/office/drawing/2014/main" id="{21223F23-16E6-7742-BD7B-B19B79D527D3}"/>
              </a:ext>
            </a:extLst>
          </p:cNvPr>
          <p:cNvPicPr>
            <a:picLocks noChangeAspect="1"/>
          </p:cNvPicPr>
          <p:nvPr/>
        </p:nvPicPr>
        <p:blipFill rotWithShape="1">
          <a:blip r:embed="rId3"/>
          <a:srcRect l="11507" t="16542" r="13492" b="17519"/>
          <a:stretch/>
        </p:blipFill>
        <p:spPr>
          <a:xfrm>
            <a:off x="8400349" y="4696104"/>
            <a:ext cx="622934" cy="513883"/>
          </a:xfrm>
          <a:prstGeom prst="rect">
            <a:avLst/>
          </a:prstGeom>
        </p:spPr>
      </p:pic>
      <p:pic>
        <p:nvPicPr>
          <p:cNvPr id="15" name="Picture 14">
            <a:extLst>
              <a:ext uri="{FF2B5EF4-FFF2-40B4-BE49-F238E27FC236}">
                <a16:creationId xmlns:a16="http://schemas.microsoft.com/office/drawing/2014/main" id="{8AD8F13F-BF32-9045-B8E2-4AEE6E4D342B}"/>
              </a:ext>
            </a:extLst>
          </p:cNvPr>
          <p:cNvPicPr>
            <a:picLocks noChangeAspect="1"/>
          </p:cNvPicPr>
          <p:nvPr/>
        </p:nvPicPr>
        <p:blipFill>
          <a:blip r:embed="rId4"/>
          <a:stretch>
            <a:fillRect/>
          </a:stretch>
        </p:blipFill>
        <p:spPr>
          <a:xfrm>
            <a:off x="8431376" y="5321565"/>
            <a:ext cx="591907" cy="555390"/>
          </a:xfrm>
          <a:prstGeom prst="rect">
            <a:avLst/>
          </a:prstGeom>
        </p:spPr>
      </p:pic>
      <p:grpSp>
        <p:nvGrpSpPr>
          <p:cNvPr id="16" name="Group 15">
            <a:extLst>
              <a:ext uri="{FF2B5EF4-FFF2-40B4-BE49-F238E27FC236}">
                <a16:creationId xmlns:a16="http://schemas.microsoft.com/office/drawing/2014/main" id="{D9903449-C858-7D4A-9C85-DFE9DCBD3E97}"/>
              </a:ext>
            </a:extLst>
          </p:cNvPr>
          <p:cNvGrpSpPr/>
          <p:nvPr/>
        </p:nvGrpSpPr>
        <p:grpSpPr>
          <a:xfrm>
            <a:off x="1890379" y="4581635"/>
            <a:ext cx="1805944" cy="1017624"/>
            <a:chOff x="1933640" y="4888301"/>
            <a:chExt cx="1993168" cy="1196968"/>
          </a:xfrm>
        </p:grpSpPr>
        <p:pic>
          <p:nvPicPr>
            <p:cNvPr id="17" name="Picture 16">
              <a:extLst>
                <a:ext uri="{FF2B5EF4-FFF2-40B4-BE49-F238E27FC236}">
                  <a16:creationId xmlns:a16="http://schemas.microsoft.com/office/drawing/2014/main" id="{C9AC77F9-C8B5-D44C-9A75-279C20F42FA2}"/>
                </a:ext>
              </a:extLst>
            </p:cNvPr>
            <p:cNvPicPr>
              <a:picLocks noChangeAspect="1"/>
            </p:cNvPicPr>
            <p:nvPr/>
          </p:nvPicPr>
          <p:blipFill rotWithShape="1">
            <a:blip r:embed="rId5"/>
            <a:srcRect l="70129" t="35859" b="35939"/>
            <a:stretch/>
          </p:blipFill>
          <p:spPr>
            <a:xfrm>
              <a:off x="1933640" y="5670427"/>
              <a:ext cx="467612" cy="414842"/>
            </a:xfrm>
            <a:prstGeom prst="rect">
              <a:avLst/>
            </a:prstGeom>
          </p:spPr>
        </p:pic>
        <p:pic>
          <p:nvPicPr>
            <p:cNvPr id="18" name="Picture 17">
              <a:extLst>
                <a:ext uri="{FF2B5EF4-FFF2-40B4-BE49-F238E27FC236}">
                  <a16:creationId xmlns:a16="http://schemas.microsoft.com/office/drawing/2014/main" id="{60D231EC-F39B-0E47-B0B6-07120C07D3E9}"/>
                </a:ext>
              </a:extLst>
            </p:cNvPr>
            <p:cNvPicPr>
              <a:picLocks noChangeAspect="1"/>
            </p:cNvPicPr>
            <p:nvPr/>
          </p:nvPicPr>
          <p:blipFill rotWithShape="1">
            <a:blip r:embed="rId5"/>
            <a:srcRect l="4881" r="69883" b="65611"/>
            <a:stretch/>
          </p:blipFill>
          <p:spPr>
            <a:xfrm>
              <a:off x="2614773" y="5057035"/>
              <a:ext cx="366011" cy="468665"/>
            </a:xfrm>
            <a:prstGeom prst="rect">
              <a:avLst/>
            </a:prstGeom>
          </p:spPr>
        </p:pic>
        <p:pic>
          <p:nvPicPr>
            <p:cNvPr id="19" name="Picture 18">
              <a:extLst>
                <a:ext uri="{FF2B5EF4-FFF2-40B4-BE49-F238E27FC236}">
                  <a16:creationId xmlns:a16="http://schemas.microsoft.com/office/drawing/2014/main" id="{142D4F60-EC77-2D4F-AA7A-C4C217A4B2B6}"/>
                </a:ext>
              </a:extLst>
            </p:cNvPr>
            <p:cNvPicPr>
              <a:picLocks noChangeAspect="1"/>
            </p:cNvPicPr>
            <p:nvPr/>
          </p:nvPicPr>
          <p:blipFill rotWithShape="1">
            <a:blip r:embed="rId5"/>
            <a:srcRect l="5031" t="34936" r="72823" b="34937"/>
            <a:stretch/>
          </p:blipFill>
          <p:spPr>
            <a:xfrm>
              <a:off x="1975638" y="4911205"/>
              <a:ext cx="328390" cy="419777"/>
            </a:xfrm>
            <a:prstGeom prst="rect">
              <a:avLst/>
            </a:prstGeom>
          </p:spPr>
        </p:pic>
        <p:pic>
          <p:nvPicPr>
            <p:cNvPr id="20" name="Picture 19">
              <a:extLst>
                <a:ext uri="{FF2B5EF4-FFF2-40B4-BE49-F238E27FC236}">
                  <a16:creationId xmlns:a16="http://schemas.microsoft.com/office/drawing/2014/main" id="{547B0BC9-030F-6F48-97FB-64343E3973B2}"/>
                </a:ext>
              </a:extLst>
            </p:cNvPr>
            <p:cNvPicPr>
              <a:picLocks noChangeAspect="1"/>
            </p:cNvPicPr>
            <p:nvPr/>
          </p:nvPicPr>
          <p:blipFill rotWithShape="1">
            <a:blip r:embed="rId5"/>
            <a:srcRect l="36653" t="36232" r="33476" b="35566"/>
            <a:stretch/>
          </p:blipFill>
          <p:spPr>
            <a:xfrm>
              <a:off x="3453633" y="4888301"/>
              <a:ext cx="473175" cy="419777"/>
            </a:xfrm>
            <a:prstGeom prst="rect">
              <a:avLst/>
            </a:prstGeom>
          </p:spPr>
        </p:pic>
        <p:cxnSp>
          <p:nvCxnSpPr>
            <p:cNvPr id="21" name="Straight Connector 20">
              <a:extLst>
                <a:ext uri="{FF2B5EF4-FFF2-40B4-BE49-F238E27FC236}">
                  <a16:creationId xmlns:a16="http://schemas.microsoft.com/office/drawing/2014/main" id="{D537F58F-AE31-8B48-BB8F-5E3A64272E01}"/>
                </a:ext>
              </a:extLst>
            </p:cNvPr>
            <p:cNvCxnSpPr>
              <a:cxnSpLocks/>
              <a:stCxn id="19" idx="3"/>
              <a:endCxn id="18" idx="1"/>
            </p:cNvCxnSpPr>
            <p:nvPr/>
          </p:nvCxnSpPr>
          <p:spPr>
            <a:xfrm>
              <a:off x="2304028" y="5121094"/>
              <a:ext cx="310745" cy="170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69C5E1-F5B9-C842-B42C-8623F5DC6AA9}"/>
                </a:ext>
              </a:extLst>
            </p:cNvPr>
            <p:cNvCxnSpPr>
              <a:cxnSpLocks/>
              <a:stCxn id="17" idx="0"/>
              <a:endCxn id="18" idx="1"/>
            </p:cNvCxnSpPr>
            <p:nvPr/>
          </p:nvCxnSpPr>
          <p:spPr>
            <a:xfrm flipV="1">
              <a:off x="2167446" y="5291368"/>
              <a:ext cx="447327" cy="379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6B579C9-675E-454E-84FA-D6E2FCD41934}"/>
                </a:ext>
              </a:extLst>
            </p:cNvPr>
            <p:cNvCxnSpPr>
              <a:cxnSpLocks/>
              <a:stCxn id="20" idx="1"/>
              <a:endCxn id="18" idx="3"/>
            </p:cNvCxnSpPr>
            <p:nvPr/>
          </p:nvCxnSpPr>
          <p:spPr>
            <a:xfrm flipH="1">
              <a:off x="2980784" y="5098190"/>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5876282A-ACC8-834C-93BE-21B515CA9381}"/>
              </a:ext>
            </a:extLst>
          </p:cNvPr>
          <p:cNvGrpSpPr/>
          <p:nvPr/>
        </p:nvGrpSpPr>
        <p:grpSpPr>
          <a:xfrm>
            <a:off x="5452699" y="4352105"/>
            <a:ext cx="623609" cy="1257684"/>
            <a:chOff x="5865269" y="4618319"/>
            <a:chExt cx="688259" cy="1479335"/>
          </a:xfrm>
        </p:grpSpPr>
        <p:sp>
          <p:nvSpPr>
            <p:cNvPr id="25" name="Rectangle 24">
              <a:extLst>
                <a:ext uri="{FF2B5EF4-FFF2-40B4-BE49-F238E27FC236}">
                  <a16:creationId xmlns:a16="http://schemas.microsoft.com/office/drawing/2014/main" id="{98038476-9F7A-ED4B-9A3B-470E79EAF3A0}"/>
                </a:ext>
              </a:extLst>
            </p:cNvPr>
            <p:cNvSpPr/>
            <p:nvPr/>
          </p:nvSpPr>
          <p:spPr>
            <a:xfrm>
              <a:off x="5865269" y="5117320"/>
              <a:ext cx="687514"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9E1A7CE1-AD39-6F47-9B41-5A4EA701AB89}"/>
                </a:ext>
              </a:extLst>
            </p:cNvPr>
            <p:cNvSpPr/>
            <p:nvPr/>
          </p:nvSpPr>
          <p:spPr>
            <a:xfrm>
              <a:off x="5900257" y="5966144"/>
              <a:ext cx="653271"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43DBCF4A-AE4B-AA4E-84D6-58749DFE7A1A}"/>
                </a:ext>
              </a:extLst>
            </p:cNvPr>
            <p:cNvPicPr>
              <a:picLocks noChangeAspect="1"/>
            </p:cNvPicPr>
            <p:nvPr/>
          </p:nvPicPr>
          <p:blipFill rotWithShape="1">
            <a:blip r:embed="rId5"/>
            <a:srcRect l="4881" r="69883" b="65611"/>
            <a:stretch/>
          </p:blipFill>
          <p:spPr>
            <a:xfrm>
              <a:off x="6044594" y="5401997"/>
              <a:ext cx="364598" cy="466855"/>
            </a:xfrm>
            <a:prstGeom prst="rect">
              <a:avLst/>
            </a:prstGeom>
          </p:spPr>
        </p:pic>
        <p:pic>
          <p:nvPicPr>
            <p:cNvPr id="29" name="Picture 28">
              <a:extLst>
                <a:ext uri="{FF2B5EF4-FFF2-40B4-BE49-F238E27FC236}">
                  <a16:creationId xmlns:a16="http://schemas.microsoft.com/office/drawing/2014/main" id="{28783A5B-54B8-7040-8FC0-29FC515DC803}"/>
                </a:ext>
              </a:extLst>
            </p:cNvPr>
            <p:cNvPicPr>
              <a:picLocks noChangeAspect="1"/>
            </p:cNvPicPr>
            <p:nvPr/>
          </p:nvPicPr>
          <p:blipFill rotWithShape="1">
            <a:blip r:embed="rId5"/>
            <a:srcRect l="36653" t="36232" r="33476" b="35566"/>
            <a:stretch/>
          </p:blipFill>
          <p:spPr>
            <a:xfrm>
              <a:off x="5989933" y="4618319"/>
              <a:ext cx="473175" cy="419777"/>
            </a:xfrm>
            <a:prstGeom prst="rect">
              <a:avLst/>
            </a:prstGeom>
          </p:spPr>
        </p:pic>
      </p:grpSp>
      <p:sp>
        <p:nvSpPr>
          <p:cNvPr id="30" name="Pentagon 29">
            <a:extLst>
              <a:ext uri="{FF2B5EF4-FFF2-40B4-BE49-F238E27FC236}">
                <a16:creationId xmlns:a16="http://schemas.microsoft.com/office/drawing/2014/main" id="{19C31794-A4F0-0C40-8612-94D876B1EFD1}"/>
              </a:ext>
            </a:extLst>
          </p:cNvPr>
          <p:cNvSpPr/>
          <p:nvPr/>
        </p:nvSpPr>
        <p:spPr>
          <a:xfrm>
            <a:off x="4163763" y="4902086"/>
            <a:ext cx="986549" cy="451233"/>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31" name="Pentagon 30">
            <a:extLst>
              <a:ext uri="{FF2B5EF4-FFF2-40B4-BE49-F238E27FC236}">
                <a16:creationId xmlns:a16="http://schemas.microsoft.com/office/drawing/2014/main" id="{E3F0D3D3-7CFF-B64C-B2DE-6D2699C357BE}"/>
              </a:ext>
            </a:extLst>
          </p:cNvPr>
          <p:cNvSpPr/>
          <p:nvPr/>
        </p:nvSpPr>
        <p:spPr>
          <a:xfrm>
            <a:off x="6745469" y="4893745"/>
            <a:ext cx="1424333" cy="459574"/>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grpSp>
        <p:nvGrpSpPr>
          <p:cNvPr id="32" name="Group 31">
            <a:extLst>
              <a:ext uri="{FF2B5EF4-FFF2-40B4-BE49-F238E27FC236}">
                <a16:creationId xmlns:a16="http://schemas.microsoft.com/office/drawing/2014/main" id="{8249240B-C1D8-634B-AA40-7665F7E0AD12}"/>
              </a:ext>
            </a:extLst>
          </p:cNvPr>
          <p:cNvGrpSpPr/>
          <p:nvPr/>
        </p:nvGrpSpPr>
        <p:grpSpPr>
          <a:xfrm>
            <a:off x="9802743" y="2765671"/>
            <a:ext cx="622934" cy="1139344"/>
            <a:chOff x="10666286" y="2752296"/>
            <a:chExt cx="687514" cy="1340139"/>
          </a:xfrm>
        </p:grpSpPr>
        <p:pic>
          <p:nvPicPr>
            <p:cNvPr id="33" name="Picture 32">
              <a:extLst>
                <a:ext uri="{FF2B5EF4-FFF2-40B4-BE49-F238E27FC236}">
                  <a16:creationId xmlns:a16="http://schemas.microsoft.com/office/drawing/2014/main" id="{24884B6C-C17C-DA46-A2FB-4B278A43134D}"/>
                </a:ext>
              </a:extLst>
            </p:cNvPr>
            <p:cNvPicPr>
              <a:picLocks noChangeAspect="1"/>
            </p:cNvPicPr>
            <p:nvPr/>
          </p:nvPicPr>
          <p:blipFill rotWithShape="1">
            <a:blip r:embed="rId3"/>
            <a:srcRect l="11507" t="16542" r="13492" b="17519"/>
            <a:stretch/>
          </p:blipFill>
          <p:spPr>
            <a:xfrm>
              <a:off x="10666286" y="2752296"/>
              <a:ext cx="687514" cy="604448"/>
            </a:xfrm>
            <a:prstGeom prst="rect">
              <a:avLst/>
            </a:prstGeom>
          </p:spPr>
        </p:pic>
        <p:pic>
          <p:nvPicPr>
            <p:cNvPr id="34" name="Picture 33">
              <a:extLst>
                <a:ext uri="{FF2B5EF4-FFF2-40B4-BE49-F238E27FC236}">
                  <a16:creationId xmlns:a16="http://schemas.microsoft.com/office/drawing/2014/main" id="{4F532E98-FE93-A94F-BD45-3A6963A0AC41}"/>
                </a:ext>
              </a:extLst>
            </p:cNvPr>
            <p:cNvPicPr>
              <a:picLocks noChangeAspect="1"/>
            </p:cNvPicPr>
            <p:nvPr/>
          </p:nvPicPr>
          <p:blipFill>
            <a:blip r:embed="rId4"/>
            <a:stretch>
              <a:fillRect/>
            </a:stretch>
          </p:blipFill>
          <p:spPr>
            <a:xfrm>
              <a:off x="10696007" y="3439164"/>
              <a:ext cx="653271" cy="653271"/>
            </a:xfrm>
            <a:prstGeom prst="rect">
              <a:avLst/>
            </a:prstGeom>
          </p:spPr>
        </p:pic>
      </p:grpSp>
      <p:grpSp>
        <p:nvGrpSpPr>
          <p:cNvPr id="35" name="Group 34">
            <a:extLst>
              <a:ext uri="{FF2B5EF4-FFF2-40B4-BE49-F238E27FC236}">
                <a16:creationId xmlns:a16="http://schemas.microsoft.com/office/drawing/2014/main" id="{0BFE4E3C-F6DB-624B-BDD1-530F7ED70335}"/>
              </a:ext>
            </a:extLst>
          </p:cNvPr>
          <p:cNvGrpSpPr/>
          <p:nvPr/>
        </p:nvGrpSpPr>
        <p:grpSpPr>
          <a:xfrm>
            <a:off x="1799503" y="2751452"/>
            <a:ext cx="1847294" cy="933569"/>
            <a:chOff x="1833342" y="2735571"/>
            <a:chExt cx="2038805" cy="1098099"/>
          </a:xfrm>
        </p:grpSpPr>
        <p:pic>
          <p:nvPicPr>
            <p:cNvPr id="36" name="Picture 35">
              <a:extLst>
                <a:ext uri="{FF2B5EF4-FFF2-40B4-BE49-F238E27FC236}">
                  <a16:creationId xmlns:a16="http://schemas.microsoft.com/office/drawing/2014/main" id="{2356FEA2-0671-3D4C-BD29-1B902E79DBA7}"/>
                </a:ext>
              </a:extLst>
            </p:cNvPr>
            <p:cNvPicPr>
              <a:picLocks noChangeAspect="1"/>
            </p:cNvPicPr>
            <p:nvPr/>
          </p:nvPicPr>
          <p:blipFill rotWithShape="1">
            <a:blip r:embed="rId5"/>
            <a:srcRect l="70129" t="35859" b="35939"/>
            <a:stretch/>
          </p:blipFill>
          <p:spPr>
            <a:xfrm>
              <a:off x="1833342" y="3418828"/>
              <a:ext cx="467612" cy="414842"/>
            </a:xfrm>
            <a:prstGeom prst="rect">
              <a:avLst/>
            </a:prstGeom>
          </p:spPr>
        </p:pic>
        <p:pic>
          <p:nvPicPr>
            <p:cNvPr id="37" name="Picture 36">
              <a:extLst>
                <a:ext uri="{FF2B5EF4-FFF2-40B4-BE49-F238E27FC236}">
                  <a16:creationId xmlns:a16="http://schemas.microsoft.com/office/drawing/2014/main" id="{8D161D1F-62EA-9B41-8B96-7A567927DC7E}"/>
                </a:ext>
              </a:extLst>
            </p:cNvPr>
            <p:cNvPicPr>
              <a:picLocks noChangeAspect="1"/>
            </p:cNvPicPr>
            <p:nvPr/>
          </p:nvPicPr>
          <p:blipFill rotWithShape="1">
            <a:blip r:embed="rId5"/>
            <a:srcRect l="4881" r="69883" b="65611"/>
            <a:stretch/>
          </p:blipFill>
          <p:spPr>
            <a:xfrm>
              <a:off x="2560112" y="2947463"/>
              <a:ext cx="366011" cy="468665"/>
            </a:xfrm>
            <a:prstGeom prst="rect">
              <a:avLst/>
            </a:prstGeom>
          </p:spPr>
        </p:pic>
        <p:pic>
          <p:nvPicPr>
            <p:cNvPr id="38" name="Picture 37">
              <a:extLst>
                <a:ext uri="{FF2B5EF4-FFF2-40B4-BE49-F238E27FC236}">
                  <a16:creationId xmlns:a16="http://schemas.microsoft.com/office/drawing/2014/main" id="{34DB1802-83DB-4F46-8D68-9BC2DB4731AD}"/>
                </a:ext>
              </a:extLst>
            </p:cNvPr>
            <p:cNvPicPr>
              <a:picLocks noChangeAspect="1"/>
            </p:cNvPicPr>
            <p:nvPr/>
          </p:nvPicPr>
          <p:blipFill rotWithShape="1">
            <a:blip r:embed="rId5"/>
            <a:srcRect l="5031" t="34936" r="72823" b="34937"/>
            <a:stretch/>
          </p:blipFill>
          <p:spPr>
            <a:xfrm>
              <a:off x="1906883" y="2735571"/>
              <a:ext cx="328390" cy="419777"/>
            </a:xfrm>
            <a:prstGeom prst="rect">
              <a:avLst/>
            </a:prstGeom>
          </p:spPr>
        </p:pic>
        <p:pic>
          <p:nvPicPr>
            <p:cNvPr id="39" name="Picture 38">
              <a:extLst>
                <a:ext uri="{FF2B5EF4-FFF2-40B4-BE49-F238E27FC236}">
                  <a16:creationId xmlns:a16="http://schemas.microsoft.com/office/drawing/2014/main" id="{A1EBB6AE-B261-C04E-88E7-B6804EAEE8E5}"/>
                </a:ext>
              </a:extLst>
            </p:cNvPr>
            <p:cNvPicPr>
              <a:picLocks noChangeAspect="1"/>
            </p:cNvPicPr>
            <p:nvPr/>
          </p:nvPicPr>
          <p:blipFill rotWithShape="1">
            <a:blip r:embed="rId5"/>
            <a:srcRect l="36653" t="36232" r="33476" b="35566"/>
            <a:stretch/>
          </p:blipFill>
          <p:spPr>
            <a:xfrm>
              <a:off x="3398972" y="2778729"/>
              <a:ext cx="473175" cy="419777"/>
            </a:xfrm>
            <a:prstGeom prst="rect">
              <a:avLst/>
            </a:prstGeom>
          </p:spPr>
        </p:pic>
        <p:cxnSp>
          <p:nvCxnSpPr>
            <p:cNvPr id="40" name="Straight Connector 39">
              <a:extLst>
                <a:ext uri="{FF2B5EF4-FFF2-40B4-BE49-F238E27FC236}">
                  <a16:creationId xmlns:a16="http://schemas.microsoft.com/office/drawing/2014/main" id="{579FFE99-1277-2B42-AA04-346B1A2677D6}"/>
                </a:ext>
              </a:extLst>
            </p:cNvPr>
            <p:cNvCxnSpPr>
              <a:cxnSpLocks/>
              <a:stCxn id="38" idx="3"/>
              <a:endCxn id="37" idx="1"/>
            </p:cNvCxnSpPr>
            <p:nvPr/>
          </p:nvCxnSpPr>
          <p:spPr>
            <a:xfrm>
              <a:off x="2235273" y="2945460"/>
              <a:ext cx="324839" cy="23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C6E23F3-FFC4-2D41-B4B6-7AA8DFF588D4}"/>
                </a:ext>
              </a:extLst>
            </p:cNvPr>
            <p:cNvCxnSpPr>
              <a:cxnSpLocks/>
              <a:stCxn id="36" idx="0"/>
              <a:endCxn id="37" idx="1"/>
            </p:cNvCxnSpPr>
            <p:nvPr/>
          </p:nvCxnSpPr>
          <p:spPr>
            <a:xfrm flipV="1">
              <a:off x="2067148" y="3181796"/>
              <a:ext cx="492964" cy="23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B8FE8D-3EE3-A945-88F0-D9DC214EFD01}"/>
                </a:ext>
              </a:extLst>
            </p:cNvPr>
            <p:cNvCxnSpPr>
              <a:cxnSpLocks/>
              <a:stCxn id="39" idx="1"/>
              <a:endCxn id="37" idx="3"/>
            </p:cNvCxnSpPr>
            <p:nvPr/>
          </p:nvCxnSpPr>
          <p:spPr>
            <a:xfrm flipH="1">
              <a:off x="2926123" y="2988618"/>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FAC8A667-AF19-7147-A127-8BC63C27C455}"/>
              </a:ext>
            </a:extLst>
          </p:cNvPr>
          <p:cNvGrpSpPr/>
          <p:nvPr/>
        </p:nvGrpSpPr>
        <p:grpSpPr>
          <a:xfrm>
            <a:off x="6880278" y="2690682"/>
            <a:ext cx="622934" cy="1229412"/>
            <a:chOff x="7440846" y="2664091"/>
            <a:chExt cx="687514" cy="1446080"/>
          </a:xfrm>
        </p:grpSpPr>
        <p:sp>
          <p:nvSpPr>
            <p:cNvPr id="44" name="Rectangle 43">
              <a:extLst>
                <a:ext uri="{FF2B5EF4-FFF2-40B4-BE49-F238E27FC236}">
                  <a16:creationId xmlns:a16="http://schemas.microsoft.com/office/drawing/2014/main" id="{A49C7D68-D29A-1448-B24C-FFA3B3ED0B21}"/>
                </a:ext>
              </a:extLst>
            </p:cNvPr>
            <p:cNvSpPr/>
            <p:nvPr/>
          </p:nvSpPr>
          <p:spPr>
            <a:xfrm>
              <a:off x="7440846" y="3163092"/>
              <a:ext cx="687514"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2045D360-955C-F44D-BB96-10B72DA167BA}"/>
                </a:ext>
              </a:extLst>
            </p:cNvPr>
            <p:cNvSpPr/>
            <p:nvPr/>
          </p:nvSpPr>
          <p:spPr>
            <a:xfrm>
              <a:off x="7475089" y="3978661"/>
              <a:ext cx="653271"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a:extLst>
                <a:ext uri="{FF2B5EF4-FFF2-40B4-BE49-F238E27FC236}">
                  <a16:creationId xmlns:a16="http://schemas.microsoft.com/office/drawing/2014/main" id="{E21E478D-B5DD-964A-B52F-7C9F31A120A5}"/>
                </a:ext>
              </a:extLst>
            </p:cNvPr>
            <p:cNvPicPr>
              <a:picLocks noChangeAspect="1"/>
            </p:cNvPicPr>
            <p:nvPr/>
          </p:nvPicPr>
          <p:blipFill rotWithShape="1">
            <a:blip r:embed="rId5"/>
            <a:srcRect l="4881" r="69883" b="65611"/>
            <a:stretch/>
          </p:blipFill>
          <p:spPr>
            <a:xfrm>
              <a:off x="7619426" y="3414514"/>
              <a:ext cx="364598" cy="466855"/>
            </a:xfrm>
            <a:prstGeom prst="rect">
              <a:avLst/>
            </a:prstGeom>
          </p:spPr>
        </p:pic>
        <p:pic>
          <p:nvPicPr>
            <p:cNvPr id="47" name="Picture 46">
              <a:extLst>
                <a:ext uri="{FF2B5EF4-FFF2-40B4-BE49-F238E27FC236}">
                  <a16:creationId xmlns:a16="http://schemas.microsoft.com/office/drawing/2014/main" id="{E7374FB9-1B0D-FA48-B924-2CACA4B74089}"/>
                </a:ext>
              </a:extLst>
            </p:cNvPr>
            <p:cNvPicPr>
              <a:picLocks noChangeAspect="1"/>
            </p:cNvPicPr>
            <p:nvPr/>
          </p:nvPicPr>
          <p:blipFill rotWithShape="1">
            <a:blip r:embed="rId5"/>
            <a:srcRect l="36653" t="36232" r="33476" b="35566"/>
            <a:stretch/>
          </p:blipFill>
          <p:spPr>
            <a:xfrm>
              <a:off x="7565510" y="2664091"/>
              <a:ext cx="473175" cy="419777"/>
            </a:xfrm>
            <a:prstGeom prst="rect">
              <a:avLst/>
            </a:prstGeom>
          </p:spPr>
        </p:pic>
      </p:grpSp>
      <p:sp>
        <p:nvSpPr>
          <p:cNvPr id="48" name="Pentagon 47">
            <a:extLst>
              <a:ext uri="{FF2B5EF4-FFF2-40B4-BE49-F238E27FC236}">
                <a16:creationId xmlns:a16="http://schemas.microsoft.com/office/drawing/2014/main" id="{CF8EB5BD-7313-7243-B121-862E5E053CC4}"/>
              </a:ext>
            </a:extLst>
          </p:cNvPr>
          <p:cNvSpPr/>
          <p:nvPr/>
        </p:nvSpPr>
        <p:spPr>
          <a:xfrm>
            <a:off x="3884659" y="3108594"/>
            <a:ext cx="1216127" cy="451233"/>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a:t>Traditional method</a:t>
            </a:r>
          </a:p>
        </p:txBody>
      </p:sp>
      <p:sp>
        <p:nvSpPr>
          <p:cNvPr id="49" name="Pentagon 48">
            <a:extLst>
              <a:ext uri="{FF2B5EF4-FFF2-40B4-BE49-F238E27FC236}">
                <a16:creationId xmlns:a16="http://schemas.microsoft.com/office/drawing/2014/main" id="{F4655B1F-9AE6-9A42-B315-9B2936BED5BF}"/>
              </a:ext>
            </a:extLst>
          </p:cNvPr>
          <p:cNvSpPr/>
          <p:nvPr/>
        </p:nvSpPr>
        <p:spPr>
          <a:xfrm>
            <a:off x="8169802" y="3106576"/>
            <a:ext cx="1293260" cy="459574"/>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Classifier</a:t>
            </a:r>
          </a:p>
        </p:txBody>
      </p:sp>
      <p:cxnSp>
        <p:nvCxnSpPr>
          <p:cNvPr id="50" name="Straight Connector 49">
            <a:extLst>
              <a:ext uri="{FF2B5EF4-FFF2-40B4-BE49-F238E27FC236}">
                <a16:creationId xmlns:a16="http://schemas.microsoft.com/office/drawing/2014/main" id="{2D8495E3-13E4-3B42-BE97-82FFDD053E0E}"/>
              </a:ext>
            </a:extLst>
          </p:cNvPr>
          <p:cNvCxnSpPr/>
          <p:nvPr/>
        </p:nvCxnSpPr>
        <p:spPr>
          <a:xfrm>
            <a:off x="711954" y="4179852"/>
            <a:ext cx="9873698" cy="0"/>
          </a:xfrm>
          <a:prstGeom prst="line">
            <a:avLst/>
          </a:prstGeom>
        </p:spPr>
        <p:style>
          <a:lnRef idx="1">
            <a:schemeClr val="dk1"/>
          </a:lnRef>
          <a:fillRef idx="0">
            <a:schemeClr val="dk1"/>
          </a:fillRef>
          <a:effectRef idx="0">
            <a:schemeClr val="dk1"/>
          </a:effectRef>
          <a:fontRef idx="minor">
            <a:schemeClr val="tx1"/>
          </a:fontRef>
        </p:style>
      </p:cxnSp>
      <p:sp>
        <p:nvSpPr>
          <p:cNvPr id="51" name="Curved Left Arrow 50">
            <a:extLst>
              <a:ext uri="{FF2B5EF4-FFF2-40B4-BE49-F238E27FC236}">
                <a16:creationId xmlns:a16="http://schemas.microsoft.com/office/drawing/2014/main" id="{6AA1AEE8-CFE5-904F-9479-084470DC8E8D}"/>
              </a:ext>
            </a:extLst>
          </p:cNvPr>
          <p:cNvSpPr/>
          <p:nvPr/>
        </p:nvSpPr>
        <p:spPr>
          <a:xfrm rot="5400000" flipV="1">
            <a:off x="4057689" y="2898782"/>
            <a:ext cx="431605" cy="1882321"/>
          </a:xfrm>
          <a:prstGeom prst="curvedLeftArrow">
            <a:avLst>
              <a:gd name="adj1" fmla="val 25000"/>
              <a:gd name="adj2" fmla="val 50000"/>
              <a:gd name="adj3" fmla="val 326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2" name="Group 51">
            <a:extLst>
              <a:ext uri="{FF2B5EF4-FFF2-40B4-BE49-F238E27FC236}">
                <a16:creationId xmlns:a16="http://schemas.microsoft.com/office/drawing/2014/main" id="{3C94F08C-C68F-404D-81F9-6B129072DF15}"/>
              </a:ext>
            </a:extLst>
          </p:cNvPr>
          <p:cNvGrpSpPr/>
          <p:nvPr/>
        </p:nvGrpSpPr>
        <p:grpSpPr>
          <a:xfrm>
            <a:off x="5303713" y="2813219"/>
            <a:ext cx="625505" cy="902845"/>
            <a:chOff x="5700837" y="2808224"/>
            <a:chExt cx="690352" cy="1061960"/>
          </a:xfrm>
          <a:solidFill>
            <a:schemeClr val="accent6">
              <a:lumMod val="60000"/>
              <a:lumOff val="40000"/>
            </a:schemeClr>
          </a:solidFill>
        </p:grpSpPr>
        <p:sp>
          <p:nvSpPr>
            <p:cNvPr id="53" name="Rectangle 52">
              <a:extLst>
                <a:ext uri="{FF2B5EF4-FFF2-40B4-BE49-F238E27FC236}">
                  <a16:creationId xmlns:a16="http://schemas.microsoft.com/office/drawing/2014/main" id="{CEF20285-4240-1144-9F31-3290F3B36D9D}"/>
                </a:ext>
              </a:extLst>
            </p:cNvPr>
            <p:cNvSpPr/>
            <p:nvPr/>
          </p:nvSpPr>
          <p:spPr>
            <a:xfrm>
              <a:off x="5703675" y="2808224"/>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357484F-6645-5E4B-A182-E62424AD9488}"/>
                </a:ext>
              </a:extLst>
            </p:cNvPr>
            <p:cNvSpPr/>
            <p:nvPr/>
          </p:nvSpPr>
          <p:spPr>
            <a:xfrm>
              <a:off x="5703675" y="3121727"/>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3674EDD-7B79-3C4C-A747-F0AB8E11059C}"/>
                </a:ext>
              </a:extLst>
            </p:cNvPr>
            <p:cNvSpPr/>
            <p:nvPr/>
          </p:nvSpPr>
          <p:spPr>
            <a:xfrm>
              <a:off x="5700837" y="3429000"/>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0B486729-F22A-3948-BE57-E37FC552867B}"/>
                </a:ext>
              </a:extLst>
            </p:cNvPr>
            <p:cNvSpPr/>
            <p:nvPr/>
          </p:nvSpPr>
          <p:spPr>
            <a:xfrm>
              <a:off x="5700837" y="3738674"/>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8" name="Curved Left Arrow 57">
            <a:extLst>
              <a:ext uri="{FF2B5EF4-FFF2-40B4-BE49-F238E27FC236}">
                <a16:creationId xmlns:a16="http://schemas.microsoft.com/office/drawing/2014/main" id="{04CD0AAE-3714-B04B-A0AB-6D784C427C91}"/>
              </a:ext>
            </a:extLst>
          </p:cNvPr>
          <p:cNvSpPr/>
          <p:nvPr/>
        </p:nvSpPr>
        <p:spPr>
          <a:xfrm rot="5400000" flipV="1">
            <a:off x="5347475" y="2925321"/>
            <a:ext cx="431605" cy="575343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TextBox 59">
            <a:extLst>
              <a:ext uri="{FF2B5EF4-FFF2-40B4-BE49-F238E27FC236}">
                <a16:creationId xmlns:a16="http://schemas.microsoft.com/office/drawing/2014/main" id="{F8A79910-1C2B-A449-AB4F-A78F589C3F8B}"/>
              </a:ext>
            </a:extLst>
          </p:cNvPr>
          <p:cNvSpPr txBox="1"/>
          <p:nvPr/>
        </p:nvSpPr>
        <p:spPr>
          <a:xfrm>
            <a:off x="661640" y="3273473"/>
            <a:ext cx="167379" cy="313994"/>
          </a:xfrm>
          <a:prstGeom prst="rect">
            <a:avLst/>
          </a:prstGeom>
          <a:noFill/>
        </p:spPr>
        <p:txBody>
          <a:bodyPr wrap="none" rtlCol="0">
            <a:spAutoFit/>
          </a:bodyPr>
          <a:lstStyle/>
          <a:p>
            <a:endParaRPr lang="en-US" dirty="0"/>
          </a:p>
        </p:txBody>
      </p:sp>
      <p:sp>
        <p:nvSpPr>
          <p:cNvPr id="59" name="Curved Left Arrow 58">
            <a:extLst>
              <a:ext uri="{FF2B5EF4-FFF2-40B4-BE49-F238E27FC236}">
                <a16:creationId xmlns:a16="http://schemas.microsoft.com/office/drawing/2014/main" id="{61C5D473-96F7-D349-A351-4A2FA3F99F6F}"/>
              </a:ext>
            </a:extLst>
          </p:cNvPr>
          <p:cNvSpPr/>
          <p:nvPr/>
        </p:nvSpPr>
        <p:spPr>
          <a:xfrm rot="5400000" flipV="1">
            <a:off x="8595511" y="2823084"/>
            <a:ext cx="431605" cy="2022173"/>
          </a:xfrm>
          <a:prstGeom prst="curvedLeftArrow">
            <a:avLst>
              <a:gd name="adj1" fmla="val 25000"/>
              <a:gd name="adj2" fmla="val 50000"/>
              <a:gd name="adj3" fmla="val 476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8469362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Why are GNNs better?</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522217" y="1662779"/>
            <a:ext cx="10515599" cy="1018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Naturally inductive because they learn the same neural networks on all the nodes and edges.</a:t>
            </a:r>
          </a:p>
        </p:txBody>
      </p:sp>
      <p:sp>
        <p:nvSpPr>
          <p:cNvPr id="13" name="Content Placeholder 2">
            <a:extLst>
              <a:ext uri="{FF2B5EF4-FFF2-40B4-BE49-F238E27FC236}">
                <a16:creationId xmlns:a16="http://schemas.microsoft.com/office/drawing/2014/main" id="{0C54F024-49EE-0B48-9ADF-FA2F48587733}"/>
              </a:ext>
            </a:extLst>
          </p:cNvPr>
          <p:cNvSpPr txBox="1">
            <a:spLocks/>
          </p:cNvSpPr>
          <p:nvPr/>
        </p:nvSpPr>
        <p:spPr>
          <a:xfrm>
            <a:off x="1410392" y="1576668"/>
            <a:ext cx="8571808" cy="35588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p>
        </p:txBody>
      </p:sp>
      <p:grpSp>
        <p:nvGrpSpPr>
          <p:cNvPr id="5" name="Group 4">
            <a:extLst>
              <a:ext uri="{FF2B5EF4-FFF2-40B4-BE49-F238E27FC236}">
                <a16:creationId xmlns:a16="http://schemas.microsoft.com/office/drawing/2014/main" id="{67D491AA-35EF-0C44-BAC4-68AB13095BCF}"/>
              </a:ext>
            </a:extLst>
          </p:cNvPr>
          <p:cNvGrpSpPr/>
          <p:nvPr/>
        </p:nvGrpSpPr>
        <p:grpSpPr>
          <a:xfrm>
            <a:off x="3433998" y="2944452"/>
            <a:ext cx="4524595" cy="2863441"/>
            <a:chOff x="3417866" y="2744947"/>
            <a:chExt cx="4524595" cy="2863441"/>
          </a:xfrm>
        </p:grpSpPr>
        <p:cxnSp>
          <p:nvCxnSpPr>
            <p:cNvPr id="59" name="Straight Connector 58">
              <a:extLst>
                <a:ext uri="{FF2B5EF4-FFF2-40B4-BE49-F238E27FC236}">
                  <a16:creationId xmlns:a16="http://schemas.microsoft.com/office/drawing/2014/main" id="{365410C4-5A2B-6E40-A950-F154A0CA1099}"/>
                </a:ext>
              </a:extLst>
            </p:cNvPr>
            <p:cNvCxnSpPr/>
            <p:nvPr/>
          </p:nvCxnSpPr>
          <p:spPr>
            <a:xfrm>
              <a:off x="3895469" y="3355461"/>
              <a:ext cx="544138" cy="48519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8726E0A-5918-B64B-88D2-EE1C456472B9}"/>
                </a:ext>
              </a:extLst>
            </p:cNvPr>
            <p:cNvCxnSpPr>
              <a:cxnSpLocks/>
            </p:cNvCxnSpPr>
            <p:nvPr/>
          </p:nvCxnSpPr>
          <p:spPr>
            <a:xfrm flipV="1">
              <a:off x="3992102" y="4325529"/>
              <a:ext cx="415858" cy="5630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5B78CB1-62EF-A44A-A943-C2E4A551BD19}"/>
                </a:ext>
              </a:extLst>
            </p:cNvPr>
            <p:cNvCxnSpPr>
              <a:cxnSpLocks/>
            </p:cNvCxnSpPr>
            <p:nvPr/>
          </p:nvCxnSpPr>
          <p:spPr>
            <a:xfrm flipH="1">
              <a:off x="4779768" y="3709567"/>
              <a:ext cx="916527" cy="1310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0C51E9C-818A-8544-BEDE-A5367C786000}"/>
                </a:ext>
              </a:extLst>
            </p:cNvPr>
            <p:cNvCxnSpPr>
              <a:cxnSpLocks/>
            </p:cNvCxnSpPr>
            <p:nvPr/>
          </p:nvCxnSpPr>
          <p:spPr>
            <a:xfrm flipH="1" flipV="1">
              <a:off x="3659402" y="3247283"/>
              <a:ext cx="112593" cy="164131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7E84600-46EC-B541-B5FC-C110F89953C0}"/>
                </a:ext>
              </a:extLst>
            </p:cNvPr>
            <p:cNvCxnSpPr>
              <a:cxnSpLocks/>
            </p:cNvCxnSpPr>
            <p:nvPr/>
          </p:nvCxnSpPr>
          <p:spPr>
            <a:xfrm flipH="1" flipV="1">
              <a:off x="4805374" y="4308923"/>
              <a:ext cx="695104" cy="65043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60AF2DAB-B4EA-414D-9ECF-1B9CC7E4D879}"/>
                </a:ext>
              </a:extLst>
            </p:cNvPr>
            <p:cNvPicPr>
              <a:picLocks noChangeAspect="1"/>
            </p:cNvPicPr>
            <p:nvPr/>
          </p:nvPicPr>
          <p:blipFill rotWithShape="1">
            <a:blip r:embed="rId3"/>
            <a:srcRect l="70129" t="35859" b="35939"/>
            <a:stretch/>
          </p:blipFill>
          <p:spPr>
            <a:xfrm>
              <a:off x="3555823" y="4841155"/>
              <a:ext cx="644208" cy="571509"/>
            </a:xfrm>
            <a:prstGeom prst="rect">
              <a:avLst/>
            </a:prstGeom>
          </p:spPr>
        </p:pic>
        <p:pic>
          <p:nvPicPr>
            <p:cNvPr id="68" name="Picture 67">
              <a:extLst>
                <a:ext uri="{FF2B5EF4-FFF2-40B4-BE49-F238E27FC236}">
                  <a16:creationId xmlns:a16="http://schemas.microsoft.com/office/drawing/2014/main" id="{0C359E34-0ADE-AF4E-9359-CDF52ED564F7}"/>
                </a:ext>
              </a:extLst>
            </p:cNvPr>
            <p:cNvPicPr>
              <a:picLocks noChangeAspect="1"/>
            </p:cNvPicPr>
            <p:nvPr/>
          </p:nvPicPr>
          <p:blipFill rotWithShape="1">
            <a:blip r:embed="rId3"/>
            <a:srcRect l="4881" r="69883" b="65611"/>
            <a:stretch/>
          </p:blipFill>
          <p:spPr>
            <a:xfrm>
              <a:off x="4332263" y="3709568"/>
              <a:ext cx="544247" cy="696890"/>
            </a:xfrm>
            <a:prstGeom prst="rect">
              <a:avLst/>
            </a:prstGeom>
          </p:spPr>
        </p:pic>
        <p:pic>
          <p:nvPicPr>
            <p:cNvPr id="69" name="Picture 68">
              <a:extLst>
                <a:ext uri="{FF2B5EF4-FFF2-40B4-BE49-F238E27FC236}">
                  <a16:creationId xmlns:a16="http://schemas.microsoft.com/office/drawing/2014/main" id="{3D75506D-D8B1-604D-9E30-957710B563B8}"/>
                </a:ext>
              </a:extLst>
            </p:cNvPr>
            <p:cNvPicPr>
              <a:picLocks noChangeAspect="1"/>
            </p:cNvPicPr>
            <p:nvPr/>
          </p:nvPicPr>
          <p:blipFill rotWithShape="1">
            <a:blip r:embed="rId3"/>
            <a:srcRect l="5031" t="34936" r="72823" b="34937"/>
            <a:stretch/>
          </p:blipFill>
          <p:spPr>
            <a:xfrm>
              <a:off x="3417866" y="2744947"/>
              <a:ext cx="477603" cy="610514"/>
            </a:xfrm>
            <a:prstGeom prst="rect">
              <a:avLst/>
            </a:prstGeom>
          </p:spPr>
        </p:pic>
        <p:pic>
          <p:nvPicPr>
            <p:cNvPr id="70" name="Picture 69">
              <a:extLst>
                <a:ext uri="{FF2B5EF4-FFF2-40B4-BE49-F238E27FC236}">
                  <a16:creationId xmlns:a16="http://schemas.microsoft.com/office/drawing/2014/main" id="{9D38D31E-275A-9446-91F2-D3AEC475413C}"/>
                </a:ext>
              </a:extLst>
            </p:cNvPr>
            <p:cNvPicPr>
              <a:picLocks noChangeAspect="1"/>
            </p:cNvPicPr>
            <p:nvPr/>
          </p:nvPicPr>
          <p:blipFill rotWithShape="1">
            <a:blip r:embed="rId3"/>
            <a:srcRect l="36653" t="36232" r="33476" b="35566"/>
            <a:stretch/>
          </p:blipFill>
          <p:spPr>
            <a:xfrm>
              <a:off x="5576979" y="3423813"/>
              <a:ext cx="644208" cy="571509"/>
            </a:xfrm>
            <a:prstGeom prst="rect">
              <a:avLst/>
            </a:prstGeom>
          </p:spPr>
        </p:pic>
        <p:sp>
          <p:nvSpPr>
            <p:cNvPr id="71" name="Rectangle 70">
              <a:extLst>
                <a:ext uri="{FF2B5EF4-FFF2-40B4-BE49-F238E27FC236}">
                  <a16:creationId xmlns:a16="http://schemas.microsoft.com/office/drawing/2014/main" id="{38AF9D0B-B2A3-F44F-A980-7487C4A0CF70}"/>
                </a:ext>
              </a:extLst>
            </p:cNvPr>
            <p:cNvSpPr/>
            <p:nvPr/>
          </p:nvSpPr>
          <p:spPr>
            <a:xfrm>
              <a:off x="7391287" y="2996111"/>
              <a:ext cx="551174" cy="10543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F993F39D-B225-1B48-AEB9-D48F7FECA400}"/>
                </a:ext>
              </a:extLst>
            </p:cNvPr>
            <p:cNvSpPr/>
            <p:nvPr/>
          </p:nvSpPr>
          <p:spPr>
            <a:xfrm>
              <a:off x="7391287" y="5350169"/>
              <a:ext cx="551174" cy="10543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F30EF8C6-FA29-5047-8C2F-75D7D7BC0821}"/>
                </a:ext>
              </a:extLst>
            </p:cNvPr>
            <p:cNvSpPr/>
            <p:nvPr/>
          </p:nvSpPr>
          <p:spPr>
            <a:xfrm>
              <a:off x="7391287" y="4361433"/>
              <a:ext cx="551174" cy="10543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Pentagon 73">
              <a:extLst>
                <a:ext uri="{FF2B5EF4-FFF2-40B4-BE49-F238E27FC236}">
                  <a16:creationId xmlns:a16="http://schemas.microsoft.com/office/drawing/2014/main" id="{5913E081-52B2-FB43-B542-DE075AEB0A1B}"/>
                </a:ext>
              </a:extLst>
            </p:cNvPr>
            <p:cNvSpPr/>
            <p:nvPr/>
          </p:nvSpPr>
          <p:spPr>
            <a:xfrm>
              <a:off x="6219552" y="3552689"/>
              <a:ext cx="872902" cy="425503"/>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sp>
          <p:nvSpPr>
            <p:cNvPr id="75" name="Rectangle 74">
              <a:extLst>
                <a:ext uri="{FF2B5EF4-FFF2-40B4-BE49-F238E27FC236}">
                  <a16:creationId xmlns:a16="http://schemas.microsoft.com/office/drawing/2014/main" id="{AA3EC9DC-7ED4-EE46-9321-4E74F2E8157E}"/>
                </a:ext>
              </a:extLst>
            </p:cNvPr>
            <p:cNvSpPr/>
            <p:nvPr/>
          </p:nvSpPr>
          <p:spPr>
            <a:xfrm>
              <a:off x="7391287" y="3741790"/>
              <a:ext cx="551174" cy="10543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6" name="Picture 75">
              <a:extLst>
                <a:ext uri="{FF2B5EF4-FFF2-40B4-BE49-F238E27FC236}">
                  <a16:creationId xmlns:a16="http://schemas.microsoft.com/office/drawing/2014/main" id="{A0308F63-6F01-4641-9948-E10DDB86A7A0}"/>
                </a:ext>
              </a:extLst>
            </p:cNvPr>
            <p:cNvPicPr>
              <a:picLocks noChangeAspect="1"/>
            </p:cNvPicPr>
            <p:nvPr/>
          </p:nvPicPr>
          <p:blipFill>
            <a:blip r:embed="rId4"/>
            <a:stretch>
              <a:fillRect/>
            </a:stretch>
          </p:blipFill>
          <p:spPr>
            <a:xfrm>
              <a:off x="5238031" y="4804695"/>
              <a:ext cx="759896" cy="553880"/>
            </a:xfrm>
            <a:prstGeom prst="rect">
              <a:avLst/>
            </a:prstGeom>
          </p:spPr>
        </p:pic>
        <p:pic>
          <p:nvPicPr>
            <p:cNvPr id="77" name="Picture 76">
              <a:extLst>
                <a:ext uri="{FF2B5EF4-FFF2-40B4-BE49-F238E27FC236}">
                  <a16:creationId xmlns:a16="http://schemas.microsoft.com/office/drawing/2014/main" id="{358C4F35-F37B-194E-9D49-9EEE156889BF}"/>
                </a:ext>
              </a:extLst>
            </p:cNvPr>
            <p:cNvPicPr>
              <a:picLocks noChangeAspect="1"/>
            </p:cNvPicPr>
            <p:nvPr/>
          </p:nvPicPr>
          <p:blipFill>
            <a:blip r:embed="rId5"/>
            <a:stretch>
              <a:fillRect/>
            </a:stretch>
          </p:blipFill>
          <p:spPr>
            <a:xfrm>
              <a:off x="5782224" y="4378682"/>
              <a:ext cx="409942" cy="685423"/>
            </a:xfrm>
            <a:prstGeom prst="rect">
              <a:avLst/>
            </a:prstGeom>
          </p:spPr>
        </p:pic>
        <p:sp>
          <p:nvSpPr>
            <p:cNvPr id="78" name="Pentagon 77">
              <a:extLst>
                <a:ext uri="{FF2B5EF4-FFF2-40B4-BE49-F238E27FC236}">
                  <a16:creationId xmlns:a16="http://schemas.microsoft.com/office/drawing/2014/main" id="{C019D3F0-E1CF-044B-88BB-81978A2BAAB0}"/>
                </a:ext>
              </a:extLst>
            </p:cNvPr>
            <p:cNvSpPr/>
            <p:nvPr/>
          </p:nvSpPr>
          <p:spPr>
            <a:xfrm>
              <a:off x="6163026" y="5182885"/>
              <a:ext cx="872902" cy="425503"/>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000" dirty="0"/>
                <a:t>GNN</a:t>
              </a:r>
            </a:p>
          </p:txBody>
        </p:sp>
      </p:grpSp>
    </p:spTree>
    <p:extLst>
      <p:ext uri="{BB962C8B-B14F-4D97-AF65-F5344CB8AC3E}">
        <p14:creationId xmlns:p14="http://schemas.microsoft.com/office/powerpoint/2010/main" val="1445851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ontent Placeholder 2">
            <a:extLst>
              <a:ext uri="{FF2B5EF4-FFF2-40B4-BE49-F238E27FC236}">
                <a16:creationId xmlns:a16="http://schemas.microsoft.com/office/drawing/2014/main" id="{0AC77083-0D3A-D84C-ABD1-19196C837343}"/>
              </a:ext>
            </a:extLst>
          </p:cNvPr>
          <p:cNvSpPr txBox="1">
            <a:spLocks/>
          </p:cNvSpPr>
          <p:nvPr/>
        </p:nvSpPr>
        <p:spPr>
          <a:xfrm>
            <a:off x="671731" y="1848930"/>
            <a:ext cx="4046533" cy="34100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A GNN was trained on original graph</a:t>
            </a:r>
          </a:p>
          <a:p>
            <a:pPr marL="514350" indent="-514350">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New unlabeled node appears</a:t>
            </a:r>
          </a:p>
          <a:p>
            <a:pPr marL="514350" indent="-514350">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k-hop neighborhood for the new node can be used to make prediction</a:t>
            </a:r>
          </a:p>
        </p:txBody>
      </p:sp>
      <p:sp>
        <p:nvSpPr>
          <p:cNvPr id="114" name="Oval 113">
            <a:extLst>
              <a:ext uri="{FF2B5EF4-FFF2-40B4-BE49-F238E27FC236}">
                <a16:creationId xmlns:a16="http://schemas.microsoft.com/office/drawing/2014/main" id="{4985BD9D-D326-9348-A300-B4A2553AE73A}"/>
              </a:ext>
            </a:extLst>
          </p:cNvPr>
          <p:cNvSpPr/>
          <p:nvPr/>
        </p:nvSpPr>
        <p:spPr>
          <a:xfrm>
            <a:off x="7018806" y="4728389"/>
            <a:ext cx="357352" cy="36643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15" name="Oval 114">
            <a:extLst>
              <a:ext uri="{FF2B5EF4-FFF2-40B4-BE49-F238E27FC236}">
                <a16:creationId xmlns:a16="http://schemas.microsoft.com/office/drawing/2014/main" id="{05C39622-8061-384C-B825-A0AB00310534}"/>
              </a:ext>
            </a:extLst>
          </p:cNvPr>
          <p:cNvSpPr/>
          <p:nvPr/>
        </p:nvSpPr>
        <p:spPr>
          <a:xfrm>
            <a:off x="7187604" y="1848930"/>
            <a:ext cx="357352" cy="36643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16" name="Oval 115">
            <a:extLst>
              <a:ext uri="{FF2B5EF4-FFF2-40B4-BE49-F238E27FC236}">
                <a16:creationId xmlns:a16="http://schemas.microsoft.com/office/drawing/2014/main" id="{9629BDD1-6419-524B-88A8-FE15772DE6CD}"/>
              </a:ext>
            </a:extLst>
          </p:cNvPr>
          <p:cNvSpPr/>
          <p:nvPr/>
        </p:nvSpPr>
        <p:spPr>
          <a:xfrm>
            <a:off x="8190710" y="2488058"/>
            <a:ext cx="357352" cy="36643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17" name="Oval 116">
            <a:extLst>
              <a:ext uri="{FF2B5EF4-FFF2-40B4-BE49-F238E27FC236}">
                <a16:creationId xmlns:a16="http://schemas.microsoft.com/office/drawing/2014/main" id="{CBEB9C34-E502-9743-80DF-697AC512CE3C}"/>
              </a:ext>
            </a:extLst>
          </p:cNvPr>
          <p:cNvSpPr/>
          <p:nvPr/>
        </p:nvSpPr>
        <p:spPr>
          <a:xfrm>
            <a:off x="8364131" y="1247149"/>
            <a:ext cx="357352" cy="36643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18" name="Oval 117">
            <a:extLst>
              <a:ext uri="{FF2B5EF4-FFF2-40B4-BE49-F238E27FC236}">
                <a16:creationId xmlns:a16="http://schemas.microsoft.com/office/drawing/2014/main" id="{C5CD5209-74EC-7F47-9AF8-B0815E59DA86}"/>
              </a:ext>
            </a:extLst>
          </p:cNvPr>
          <p:cNvSpPr/>
          <p:nvPr/>
        </p:nvSpPr>
        <p:spPr>
          <a:xfrm>
            <a:off x="9562309" y="1828080"/>
            <a:ext cx="357352" cy="36643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19" name="Oval 118">
            <a:extLst>
              <a:ext uri="{FF2B5EF4-FFF2-40B4-BE49-F238E27FC236}">
                <a16:creationId xmlns:a16="http://schemas.microsoft.com/office/drawing/2014/main" id="{8003C171-D790-C343-AEDF-0830C310D365}"/>
              </a:ext>
            </a:extLst>
          </p:cNvPr>
          <p:cNvSpPr/>
          <p:nvPr/>
        </p:nvSpPr>
        <p:spPr>
          <a:xfrm>
            <a:off x="8384934" y="5329133"/>
            <a:ext cx="357352" cy="36643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20" name="Oval 119">
            <a:extLst>
              <a:ext uri="{FF2B5EF4-FFF2-40B4-BE49-F238E27FC236}">
                <a16:creationId xmlns:a16="http://schemas.microsoft.com/office/drawing/2014/main" id="{474890C4-F1EA-C148-95B7-923BFB730230}"/>
              </a:ext>
            </a:extLst>
          </p:cNvPr>
          <p:cNvSpPr/>
          <p:nvPr/>
        </p:nvSpPr>
        <p:spPr>
          <a:xfrm>
            <a:off x="9924915" y="4749408"/>
            <a:ext cx="357352" cy="36643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21" name="Oval 120">
            <a:extLst>
              <a:ext uri="{FF2B5EF4-FFF2-40B4-BE49-F238E27FC236}">
                <a16:creationId xmlns:a16="http://schemas.microsoft.com/office/drawing/2014/main" id="{66E38216-7A0A-724B-8AFB-4D7BF4C8916C}"/>
              </a:ext>
            </a:extLst>
          </p:cNvPr>
          <p:cNvSpPr/>
          <p:nvPr/>
        </p:nvSpPr>
        <p:spPr>
          <a:xfrm>
            <a:off x="8384934" y="4017643"/>
            <a:ext cx="357352" cy="366435"/>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22" name="Oval 121">
            <a:extLst>
              <a:ext uri="{FF2B5EF4-FFF2-40B4-BE49-F238E27FC236}">
                <a16:creationId xmlns:a16="http://schemas.microsoft.com/office/drawing/2014/main" id="{F3742DB0-CE3F-C045-BE0D-1A707A7002E0}"/>
              </a:ext>
            </a:extLst>
          </p:cNvPr>
          <p:cNvSpPr/>
          <p:nvPr/>
        </p:nvSpPr>
        <p:spPr>
          <a:xfrm>
            <a:off x="9274478" y="3099408"/>
            <a:ext cx="357352" cy="36643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cxnSp>
        <p:nvCxnSpPr>
          <p:cNvPr id="123" name="Straight Connector 122">
            <a:extLst>
              <a:ext uri="{FF2B5EF4-FFF2-40B4-BE49-F238E27FC236}">
                <a16:creationId xmlns:a16="http://schemas.microsoft.com/office/drawing/2014/main" id="{4B664071-3BB9-E649-AF9F-789030D66269}"/>
              </a:ext>
            </a:extLst>
          </p:cNvPr>
          <p:cNvCxnSpPr>
            <a:cxnSpLocks/>
            <a:stCxn id="117" idx="2"/>
            <a:endCxn id="115" idx="7"/>
          </p:cNvCxnSpPr>
          <p:nvPr/>
        </p:nvCxnSpPr>
        <p:spPr>
          <a:xfrm flipH="1">
            <a:off x="7492623" y="1430367"/>
            <a:ext cx="871508" cy="4722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67B6902-485B-A346-9539-65CCA4DD82C9}"/>
              </a:ext>
            </a:extLst>
          </p:cNvPr>
          <p:cNvCxnSpPr>
            <a:stCxn id="116" idx="2"/>
            <a:endCxn id="115" idx="5"/>
          </p:cNvCxnSpPr>
          <p:nvPr/>
        </p:nvCxnSpPr>
        <p:spPr>
          <a:xfrm flipH="1" flipV="1">
            <a:off x="7492623" y="2161702"/>
            <a:ext cx="698087" cy="5095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63EB627-C7B8-B04E-B6D5-8775E6F0E58A}"/>
              </a:ext>
            </a:extLst>
          </p:cNvPr>
          <p:cNvCxnSpPr>
            <a:cxnSpLocks/>
            <a:stCxn id="117" idx="6"/>
            <a:endCxn id="118" idx="1"/>
          </p:cNvCxnSpPr>
          <p:nvPr/>
        </p:nvCxnSpPr>
        <p:spPr>
          <a:xfrm>
            <a:off x="8721483" y="1430367"/>
            <a:ext cx="893159" cy="4513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89BE610-8748-684F-8045-3D048F1A51A5}"/>
              </a:ext>
            </a:extLst>
          </p:cNvPr>
          <p:cNvCxnSpPr>
            <a:stCxn id="118" idx="3"/>
            <a:endCxn id="116" idx="6"/>
          </p:cNvCxnSpPr>
          <p:nvPr/>
        </p:nvCxnSpPr>
        <p:spPr>
          <a:xfrm flipH="1">
            <a:off x="8548062" y="2140852"/>
            <a:ext cx="1066580" cy="53042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1236B9A-C848-304F-977A-BA861E6248D4}"/>
              </a:ext>
            </a:extLst>
          </p:cNvPr>
          <p:cNvCxnSpPr>
            <a:cxnSpLocks/>
            <a:stCxn id="122" idx="2"/>
            <a:endCxn id="116" idx="5"/>
          </p:cNvCxnSpPr>
          <p:nvPr/>
        </p:nvCxnSpPr>
        <p:spPr>
          <a:xfrm flipH="1" flipV="1">
            <a:off x="8495729" y="2800830"/>
            <a:ext cx="778749" cy="4817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17BBE0A-EB76-C741-AD68-7761DFD23A53}"/>
              </a:ext>
            </a:extLst>
          </p:cNvPr>
          <p:cNvCxnSpPr>
            <a:cxnSpLocks/>
            <a:stCxn id="122" idx="3"/>
            <a:endCxn id="121" idx="7"/>
          </p:cNvCxnSpPr>
          <p:nvPr/>
        </p:nvCxnSpPr>
        <p:spPr>
          <a:xfrm flipH="1">
            <a:off x="8689953" y="3412180"/>
            <a:ext cx="636858" cy="659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C79F71F-A957-6440-A156-C8B3A474F30E}"/>
              </a:ext>
            </a:extLst>
          </p:cNvPr>
          <p:cNvCxnSpPr>
            <a:cxnSpLocks/>
            <a:stCxn id="121" idx="3"/>
            <a:endCxn id="114" idx="6"/>
          </p:cNvCxnSpPr>
          <p:nvPr/>
        </p:nvCxnSpPr>
        <p:spPr>
          <a:xfrm flipH="1">
            <a:off x="7376158" y="4330415"/>
            <a:ext cx="1061109" cy="5811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1D8B286-EF50-0E4C-A908-F21B5F8077BE}"/>
              </a:ext>
            </a:extLst>
          </p:cNvPr>
          <p:cNvCxnSpPr>
            <a:stCxn id="121" idx="6"/>
            <a:endCxn id="120" idx="2"/>
          </p:cNvCxnSpPr>
          <p:nvPr/>
        </p:nvCxnSpPr>
        <p:spPr>
          <a:xfrm>
            <a:off x="8742286" y="4200861"/>
            <a:ext cx="1182629" cy="7317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AA32B1-D9F5-734C-964D-B22540D25450}"/>
              </a:ext>
            </a:extLst>
          </p:cNvPr>
          <p:cNvCxnSpPr>
            <a:cxnSpLocks/>
            <a:stCxn id="119" idx="2"/>
            <a:endCxn id="114" idx="6"/>
          </p:cNvCxnSpPr>
          <p:nvPr/>
        </p:nvCxnSpPr>
        <p:spPr>
          <a:xfrm flipH="1" flipV="1">
            <a:off x="7376158" y="4911607"/>
            <a:ext cx="1008776" cy="6007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EBD02ED-6C82-DE4F-94FB-FBD074F0A2A7}"/>
              </a:ext>
            </a:extLst>
          </p:cNvPr>
          <p:cNvCxnSpPr>
            <a:cxnSpLocks/>
            <a:stCxn id="120" idx="2"/>
            <a:endCxn id="119" idx="6"/>
          </p:cNvCxnSpPr>
          <p:nvPr/>
        </p:nvCxnSpPr>
        <p:spPr>
          <a:xfrm flipH="1">
            <a:off x="8742286" y="4932626"/>
            <a:ext cx="1182629" cy="5797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8C9A25F-FBAF-C445-8B44-E233B5F90385}"/>
              </a:ext>
            </a:extLst>
          </p:cNvPr>
          <p:cNvCxnSpPr>
            <a:stCxn id="121" idx="4"/>
            <a:endCxn id="119" idx="0"/>
          </p:cNvCxnSpPr>
          <p:nvPr/>
        </p:nvCxnSpPr>
        <p:spPr>
          <a:xfrm>
            <a:off x="8563610" y="4384078"/>
            <a:ext cx="0" cy="94505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62E2F515-CC8C-B142-9793-40E5482F3B21}"/>
              </a:ext>
            </a:extLst>
          </p:cNvPr>
          <p:cNvSpPr/>
          <p:nvPr/>
        </p:nvSpPr>
        <p:spPr>
          <a:xfrm>
            <a:off x="6281513" y="2513320"/>
            <a:ext cx="357352" cy="366435"/>
          </a:xfrm>
          <a:prstGeom prst="ellips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p>
        </p:txBody>
      </p:sp>
      <p:sp>
        <p:nvSpPr>
          <p:cNvPr id="135" name="TextBox 134">
            <a:extLst>
              <a:ext uri="{FF2B5EF4-FFF2-40B4-BE49-F238E27FC236}">
                <a16:creationId xmlns:a16="http://schemas.microsoft.com/office/drawing/2014/main" id="{32DADEEB-C68B-E84E-BD66-37F714628A6D}"/>
              </a:ext>
            </a:extLst>
          </p:cNvPr>
          <p:cNvSpPr txBox="1"/>
          <p:nvPr/>
        </p:nvSpPr>
        <p:spPr>
          <a:xfrm>
            <a:off x="6177055" y="2830431"/>
            <a:ext cx="704410" cy="523220"/>
          </a:xfrm>
          <a:prstGeom prst="rect">
            <a:avLst/>
          </a:prstGeom>
          <a:noFill/>
        </p:spPr>
        <p:txBody>
          <a:bodyPr wrap="square" rtlCol="0">
            <a:spAutoFit/>
          </a:bodyPr>
          <a:lstStyle/>
          <a:p>
            <a:pPr algn="ctr"/>
            <a:r>
              <a:rPr lang="en-US" sz="2800" b="1" dirty="0"/>
              <a:t>?</a:t>
            </a:r>
          </a:p>
        </p:txBody>
      </p:sp>
      <p:cxnSp>
        <p:nvCxnSpPr>
          <p:cNvPr id="136" name="Straight Connector 135">
            <a:extLst>
              <a:ext uri="{FF2B5EF4-FFF2-40B4-BE49-F238E27FC236}">
                <a16:creationId xmlns:a16="http://schemas.microsoft.com/office/drawing/2014/main" id="{AE999EA7-AA4D-D049-A778-F64F4F4595DA}"/>
              </a:ext>
            </a:extLst>
          </p:cNvPr>
          <p:cNvCxnSpPr>
            <a:cxnSpLocks/>
            <a:stCxn id="115" idx="3"/>
            <a:endCxn id="134" idx="7"/>
          </p:cNvCxnSpPr>
          <p:nvPr/>
        </p:nvCxnSpPr>
        <p:spPr>
          <a:xfrm flipH="1">
            <a:off x="6586532" y="2161702"/>
            <a:ext cx="653405" cy="4052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81D6C0C-4659-1241-B7D2-F18B082AB257}"/>
              </a:ext>
            </a:extLst>
          </p:cNvPr>
          <p:cNvCxnSpPr>
            <a:stCxn id="116" idx="2"/>
            <a:endCxn id="134" idx="6"/>
          </p:cNvCxnSpPr>
          <p:nvPr/>
        </p:nvCxnSpPr>
        <p:spPr>
          <a:xfrm flipH="1">
            <a:off x="6638865" y="2671276"/>
            <a:ext cx="1551845" cy="252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Oval 137">
            <a:extLst>
              <a:ext uri="{FF2B5EF4-FFF2-40B4-BE49-F238E27FC236}">
                <a16:creationId xmlns:a16="http://schemas.microsoft.com/office/drawing/2014/main" id="{64A6340D-A075-354C-8748-0A285C0E951E}"/>
              </a:ext>
            </a:extLst>
          </p:cNvPr>
          <p:cNvSpPr/>
          <p:nvPr/>
        </p:nvSpPr>
        <p:spPr>
          <a:xfrm>
            <a:off x="6069071" y="1514158"/>
            <a:ext cx="2668733" cy="2174625"/>
          </a:xfrm>
          <a:prstGeom prst="ellips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183D94E-C58A-1F45-B8FC-F33770F115B2}"/>
              </a:ext>
            </a:extLst>
          </p:cNvPr>
          <p:cNvSpPr/>
          <p:nvPr/>
        </p:nvSpPr>
        <p:spPr>
          <a:xfrm rot="20936593">
            <a:off x="6024603" y="1032063"/>
            <a:ext cx="4395434" cy="2957986"/>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60000"/>
                  <a:lumOff val="40000"/>
                </a:schemeClr>
              </a:solidFill>
            </a:endParaRPr>
          </a:p>
        </p:txBody>
      </p:sp>
      <p:sp>
        <p:nvSpPr>
          <p:cNvPr id="140" name="TextBox 139">
            <a:extLst>
              <a:ext uri="{FF2B5EF4-FFF2-40B4-BE49-F238E27FC236}">
                <a16:creationId xmlns:a16="http://schemas.microsoft.com/office/drawing/2014/main" id="{951D777C-29A1-9E44-9BE9-028914D441AD}"/>
              </a:ext>
            </a:extLst>
          </p:cNvPr>
          <p:cNvSpPr txBox="1"/>
          <p:nvPr/>
        </p:nvSpPr>
        <p:spPr>
          <a:xfrm>
            <a:off x="9596332" y="3533384"/>
            <a:ext cx="1899920" cy="646331"/>
          </a:xfrm>
          <a:prstGeom prst="rect">
            <a:avLst/>
          </a:prstGeom>
          <a:noFill/>
        </p:spPr>
        <p:txBody>
          <a:bodyPr wrap="square" rtlCol="0">
            <a:spAutoFit/>
          </a:bodyPr>
          <a:lstStyle/>
          <a:p>
            <a:pPr algn="ctr"/>
            <a:r>
              <a:rPr lang="en-US" dirty="0"/>
              <a:t>If GNN has 2 hidden layers</a:t>
            </a:r>
          </a:p>
        </p:txBody>
      </p:sp>
      <p:sp>
        <p:nvSpPr>
          <p:cNvPr id="141" name="TextBox 140">
            <a:extLst>
              <a:ext uri="{FF2B5EF4-FFF2-40B4-BE49-F238E27FC236}">
                <a16:creationId xmlns:a16="http://schemas.microsoft.com/office/drawing/2014/main" id="{1EFB3E5B-FC56-6A46-B9C9-D81F8899C105}"/>
              </a:ext>
            </a:extLst>
          </p:cNvPr>
          <p:cNvSpPr txBox="1"/>
          <p:nvPr/>
        </p:nvSpPr>
        <p:spPr>
          <a:xfrm>
            <a:off x="5084426" y="4082058"/>
            <a:ext cx="1899920" cy="646331"/>
          </a:xfrm>
          <a:prstGeom prst="rect">
            <a:avLst/>
          </a:prstGeom>
          <a:noFill/>
        </p:spPr>
        <p:txBody>
          <a:bodyPr wrap="square" rtlCol="0">
            <a:spAutoFit/>
          </a:bodyPr>
          <a:lstStyle/>
          <a:p>
            <a:pPr algn="ctr"/>
            <a:r>
              <a:rPr lang="en-US" dirty="0"/>
              <a:t>If GNN has 1 hidden layers</a:t>
            </a:r>
          </a:p>
        </p:txBody>
      </p:sp>
      <p:cxnSp>
        <p:nvCxnSpPr>
          <p:cNvPr id="142" name="Straight Connector 141">
            <a:extLst>
              <a:ext uri="{FF2B5EF4-FFF2-40B4-BE49-F238E27FC236}">
                <a16:creationId xmlns:a16="http://schemas.microsoft.com/office/drawing/2014/main" id="{4CE9860F-AEFC-1A4A-A0A6-7DAEA613CB43}"/>
              </a:ext>
            </a:extLst>
          </p:cNvPr>
          <p:cNvCxnSpPr>
            <a:endCxn id="141" idx="0"/>
          </p:cNvCxnSpPr>
          <p:nvPr/>
        </p:nvCxnSpPr>
        <p:spPr>
          <a:xfrm flipH="1">
            <a:off x="6034386" y="3476762"/>
            <a:ext cx="604479" cy="605296"/>
          </a:xfrm>
          <a:prstGeom prst="line">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3" name="Straight Connector 142">
            <a:extLst>
              <a:ext uri="{FF2B5EF4-FFF2-40B4-BE49-F238E27FC236}">
                <a16:creationId xmlns:a16="http://schemas.microsoft.com/office/drawing/2014/main" id="{5A1B7BBA-4C6A-6049-A115-D0EB09CE888F}"/>
              </a:ext>
            </a:extLst>
          </p:cNvPr>
          <p:cNvCxnSpPr/>
          <p:nvPr/>
        </p:nvCxnSpPr>
        <p:spPr>
          <a:xfrm>
            <a:off x="10139680" y="3088802"/>
            <a:ext cx="391489" cy="387960"/>
          </a:xfrm>
          <a:prstGeom prst="lin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144" name="Title 7">
            <a:extLst>
              <a:ext uri="{FF2B5EF4-FFF2-40B4-BE49-F238E27FC236}">
                <a16:creationId xmlns:a16="http://schemas.microsoft.com/office/drawing/2014/main" id="{F971A2C3-9714-D549-977F-7CC81EB08260}"/>
              </a:ext>
            </a:extLst>
          </p:cNvPr>
          <p:cNvSpPr>
            <a:spLocks noGrp="1"/>
          </p:cNvSpPr>
          <p:nvPr>
            <p:ph type="title"/>
          </p:nvPr>
        </p:nvSpPr>
        <p:spPr>
          <a:xfrm>
            <a:off x="496878" y="479421"/>
            <a:ext cx="10515600"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Inductive Prediction</a:t>
            </a:r>
            <a:endParaRPr lang="en-US" dirty="0"/>
          </a:p>
        </p:txBody>
      </p:sp>
    </p:spTree>
    <p:extLst>
      <p:ext uri="{BB962C8B-B14F-4D97-AF65-F5344CB8AC3E}">
        <p14:creationId xmlns:p14="http://schemas.microsoft.com/office/powerpoint/2010/main" val="2717269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Extending GNNs</a:t>
            </a:r>
          </a:p>
        </p:txBody>
      </p:sp>
      <p:sp>
        <p:nvSpPr>
          <p:cNvPr id="6" name="Rectangle 5">
            <a:extLst>
              <a:ext uri="{FF2B5EF4-FFF2-40B4-BE49-F238E27FC236}">
                <a16:creationId xmlns:a16="http://schemas.microsoft.com/office/drawing/2014/main" id="{FA7A3639-F113-264B-BFB0-1A833602A242}"/>
              </a:ext>
            </a:extLst>
          </p:cNvPr>
          <p:cNvSpPr/>
          <p:nvPr/>
        </p:nvSpPr>
        <p:spPr>
          <a:xfrm>
            <a:off x="529407" y="1793042"/>
            <a:ext cx="1883849" cy="523220"/>
          </a:xfrm>
          <a:prstGeom prst="rect">
            <a:avLst/>
          </a:prstGeom>
        </p:spPr>
        <p:txBody>
          <a:bodyPr wrap="none">
            <a:spAutoFit/>
          </a:bodyPr>
          <a:lstStyle/>
          <a:p>
            <a:r>
              <a:rPr lang="en-US" sz="2800" dirty="0">
                <a:latin typeface="Amazon Ember" panose="020B0603020204020204" pitchFamily="34" charset="0"/>
                <a:ea typeface="Amazon Ember" panose="020B0603020204020204" pitchFamily="34" charset="0"/>
                <a:cs typeface="Amazon Ember" panose="020B0603020204020204" pitchFamily="34" charset="0"/>
              </a:rPr>
              <a:t>Self Loops</a:t>
            </a:r>
          </a:p>
        </p:txBody>
      </p:sp>
      <p:sp>
        <p:nvSpPr>
          <p:cNvPr id="3" name="TextBox 2">
            <a:extLst>
              <a:ext uri="{FF2B5EF4-FFF2-40B4-BE49-F238E27FC236}">
                <a16:creationId xmlns:a16="http://schemas.microsoft.com/office/drawing/2014/main" id="{AF1F4424-9FEC-1343-90F6-77E0CFDED48D}"/>
              </a:ext>
            </a:extLst>
          </p:cNvPr>
          <p:cNvSpPr txBox="1"/>
          <p:nvPr/>
        </p:nvSpPr>
        <p:spPr>
          <a:xfrm>
            <a:off x="513501" y="2544164"/>
            <a:ext cx="7095897" cy="2862322"/>
          </a:xfrm>
          <a:prstGeom prst="rect">
            <a:avLst/>
          </a:prstGeom>
          <a:noFill/>
        </p:spPr>
        <p:txBody>
          <a:bodyPr wrap="square" rtlCol="0">
            <a:spAutoFit/>
          </a:bodyPr>
          <a:lstStyle/>
          <a:p>
            <a:pPr marL="285750" indent="-285750">
              <a:buFont typeface="Arial" panose="020B0604020202020204" pitchFamily="34" charset="0"/>
              <a:buChar char="•"/>
            </a:pPr>
            <a:r>
              <a:rPr lang="en-IN" b="1" dirty="0">
                <a:latin typeface="Amazon Ember Light" panose="020B0403020204020204" pitchFamily="34" charset="0"/>
                <a:ea typeface="Amazon Ember Light" panose="020B0403020204020204" pitchFamily="34" charset="0"/>
                <a:cs typeface="Amazon Ember Light" panose="020B0403020204020204" pitchFamily="34" charset="0"/>
              </a:rPr>
              <a:t>Key shortcoming : New node features are not a function of its previous representation</a:t>
            </a:r>
          </a:p>
          <a:p>
            <a:endParaRPr lang="en-IN"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IN" dirty="0">
                <a:latin typeface="Amazon Ember Light" panose="020B0403020204020204" pitchFamily="34" charset="0"/>
                <a:ea typeface="Amazon Ember Light" panose="020B0403020204020204" pitchFamily="34" charset="0"/>
                <a:cs typeface="Amazon Ember Light" panose="020B0403020204020204" pitchFamily="34" charset="0"/>
              </a:rPr>
              <a:t>The aggregated representation of a node is only a function of its neighbours and does not include its own features.</a:t>
            </a:r>
          </a:p>
          <a:p>
            <a:endParaRPr lang="en-IN"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IN" dirty="0">
                <a:latin typeface="Amazon Ember Light" panose="020B0403020204020204" pitchFamily="34" charset="0"/>
                <a:ea typeface="Amazon Ember Light" panose="020B0403020204020204" pitchFamily="34" charset="0"/>
                <a:cs typeface="Amazon Ember Light" panose="020B0403020204020204" pitchFamily="34" charset="0"/>
              </a:rPr>
              <a:t>This may lead to the loss of the node identity and hence rendering the feature representations useless. </a:t>
            </a:r>
          </a:p>
          <a:p>
            <a:endParaRPr lang="en-IN" dirty="0">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Arial" panose="020B0604020202020204" pitchFamily="34" charset="0"/>
              <a:buChar char="•"/>
            </a:pPr>
            <a:r>
              <a:rPr lang="en-IN" dirty="0">
                <a:latin typeface="Amazon Ember Light" panose="020B0403020204020204" pitchFamily="34" charset="0"/>
                <a:ea typeface="Amazon Ember Light" panose="020B0403020204020204" pitchFamily="34" charset="0"/>
                <a:cs typeface="Amazon Ember Light" panose="020B0403020204020204" pitchFamily="34" charset="0"/>
              </a:rPr>
              <a:t>Easy Fix: Add self-loops.</a:t>
            </a:r>
          </a:p>
        </p:txBody>
      </p:sp>
      <p:pic>
        <p:nvPicPr>
          <p:cNvPr id="5" name="Picture 4">
            <a:extLst>
              <a:ext uri="{FF2B5EF4-FFF2-40B4-BE49-F238E27FC236}">
                <a16:creationId xmlns:a16="http://schemas.microsoft.com/office/drawing/2014/main" id="{CD57C512-8C2E-B74C-8C53-9F756F1988F5}"/>
              </a:ext>
            </a:extLst>
          </p:cNvPr>
          <p:cNvPicPr>
            <a:picLocks noChangeAspect="1"/>
          </p:cNvPicPr>
          <p:nvPr/>
        </p:nvPicPr>
        <p:blipFill>
          <a:blip r:embed="rId3"/>
          <a:stretch>
            <a:fillRect/>
          </a:stretch>
        </p:blipFill>
        <p:spPr>
          <a:xfrm>
            <a:off x="8091687" y="2224000"/>
            <a:ext cx="2734650" cy="2818023"/>
          </a:xfrm>
          <a:prstGeom prst="rect">
            <a:avLst/>
          </a:prstGeom>
        </p:spPr>
      </p:pic>
    </p:spTree>
    <p:extLst>
      <p:ext uri="{BB962C8B-B14F-4D97-AF65-F5344CB8AC3E}">
        <p14:creationId xmlns:p14="http://schemas.microsoft.com/office/powerpoint/2010/main" val="828074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86810-FA24-6749-824C-27A1634C74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16A145-7486-EB4C-A9F4-48E68B27F578}"/>
              </a:ext>
            </a:extLst>
          </p:cNvPr>
          <p:cNvSpPr>
            <a:spLocks noGrp="1"/>
          </p:cNvSpPr>
          <p:nvPr>
            <p:ph sz="half" idx="10"/>
          </p:nvPr>
        </p:nvSpPr>
        <p:spPr/>
        <p:txBody>
          <a:bodyPr/>
          <a:lstStyle/>
          <a:p>
            <a:endParaRPr lang="en-US"/>
          </a:p>
        </p:txBody>
      </p:sp>
    </p:spTree>
    <p:extLst>
      <p:ext uri="{BB962C8B-B14F-4D97-AF65-F5344CB8AC3E}">
        <p14:creationId xmlns:p14="http://schemas.microsoft.com/office/powerpoint/2010/main" val="1879107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2B4D4D-6509-3B4B-843A-63ED5B8456C4}"/>
              </a:ext>
            </a:extLst>
          </p:cNvPr>
          <p:cNvSpPr>
            <a:spLocks noGrp="1"/>
          </p:cNvSpPr>
          <p:nvPr>
            <p:ph type="title"/>
          </p:nvPr>
        </p:nvSpPr>
        <p:spPr>
          <a:xfrm>
            <a:off x="496878" y="479421"/>
            <a:ext cx="10515600"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What’s in the new box?</a:t>
            </a:r>
          </a:p>
        </p:txBody>
      </p:sp>
      <p:grpSp>
        <p:nvGrpSpPr>
          <p:cNvPr id="2" name="Group 1">
            <a:extLst>
              <a:ext uri="{FF2B5EF4-FFF2-40B4-BE49-F238E27FC236}">
                <a16:creationId xmlns:a16="http://schemas.microsoft.com/office/drawing/2014/main" id="{2A4A3E29-22C5-BA49-A4CB-E159B79A4217}"/>
              </a:ext>
            </a:extLst>
          </p:cNvPr>
          <p:cNvGrpSpPr/>
          <p:nvPr/>
        </p:nvGrpSpPr>
        <p:grpSpPr>
          <a:xfrm>
            <a:off x="971550" y="1208948"/>
            <a:ext cx="10938226" cy="4806190"/>
            <a:chOff x="971550" y="1208948"/>
            <a:chExt cx="10938226" cy="4806190"/>
          </a:xfrm>
        </p:grpSpPr>
        <p:pic>
          <p:nvPicPr>
            <p:cNvPr id="3" name="Picture 2">
              <a:extLst>
                <a:ext uri="{FF2B5EF4-FFF2-40B4-BE49-F238E27FC236}">
                  <a16:creationId xmlns:a16="http://schemas.microsoft.com/office/drawing/2014/main" id="{54282C59-8FCC-4B48-AF7C-EF4BD2229557}"/>
                </a:ext>
              </a:extLst>
            </p:cNvPr>
            <p:cNvPicPr>
              <a:picLocks noChangeAspect="1"/>
            </p:cNvPicPr>
            <p:nvPr/>
          </p:nvPicPr>
          <p:blipFill>
            <a:blip r:embed="rId3"/>
            <a:stretch>
              <a:fillRect/>
            </a:stretch>
          </p:blipFill>
          <p:spPr>
            <a:xfrm>
              <a:off x="971550" y="1208948"/>
              <a:ext cx="10248900" cy="4806190"/>
            </a:xfrm>
            <a:prstGeom prst="rect">
              <a:avLst/>
            </a:prstGeom>
          </p:spPr>
        </p:pic>
        <p:pic>
          <p:nvPicPr>
            <p:cNvPr id="5" name="Picture 4">
              <a:extLst>
                <a:ext uri="{FF2B5EF4-FFF2-40B4-BE49-F238E27FC236}">
                  <a16:creationId xmlns:a16="http://schemas.microsoft.com/office/drawing/2014/main" id="{A622084F-AD24-CE45-9C47-6E4C1B9D0C24}"/>
                </a:ext>
              </a:extLst>
            </p:cNvPr>
            <p:cNvPicPr>
              <a:picLocks noChangeAspect="1"/>
            </p:cNvPicPr>
            <p:nvPr/>
          </p:nvPicPr>
          <p:blipFill>
            <a:blip r:embed="rId4"/>
            <a:stretch>
              <a:fillRect/>
            </a:stretch>
          </p:blipFill>
          <p:spPr>
            <a:xfrm>
              <a:off x="11012478" y="1553254"/>
              <a:ext cx="897298" cy="4380233"/>
            </a:xfrm>
            <a:prstGeom prst="rect">
              <a:avLst/>
            </a:prstGeom>
          </p:spPr>
        </p:pic>
      </p:grpSp>
      <p:sp>
        <p:nvSpPr>
          <p:cNvPr id="8" name="TextBox 7">
            <a:extLst>
              <a:ext uri="{FF2B5EF4-FFF2-40B4-BE49-F238E27FC236}">
                <a16:creationId xmlns:a16="http://schemas.microsoft.com/office/drawing/2014/main" id="{46913A2D-A92F-AF44-98CB-BE1D0F2DE023}"/>
              </a:ext>
            </a:extLst>
          </p:cNvPr>
          <p:cNvSpPr txBox="1"/>
          <p:nvPr/>
        </p:nvSpPr>
        <p:spPr>
          <a:xfrm>
            <a:off x="9113088" y="1570301"/>
            <a:ext cx="885179" cy="369332"/>
          </a:xfrm>
          <a:prstGeom prst="rect">
            <a:avLst/>
          </a:prstGeom>
          <a:noFill/>
        </p:spPr>
        <p:txBody>
          <a:bodyPr wrap="none" rtlCol="0">
            <a:spAutoFit/>
          </a:bodyPr>
          <a:lstStyle/>
          <a:p>
            <a:r>
              <a:rPr lang="en-US" b="1" dirty="0"/>
              <a:t>+ B</a:t>
            </a:r>
            <a:r>
              <a:rPr lang="en-US" b="1" baseline="-25000" dirty="0"/>
              <a:t>1</a:t>
            </a:r>
            <a:r>
              <a:rPr lang="en-US" b="1" dirty="0"/>
              <a:t>h</a:t>
            </a:r>
            <a:r>
              <a:rPr lang="en-US" b="1" baseline="-25000" dirty="0"/>
              <a:t>B </a:t>
            </a:r>
            <a:r>
              <a:rPr lang="en-US" b="1" baseline="30000" dirty="0"/>
              <a:t>0</a:t>
            </a:r>
            <a:endParaRPr lang="en-US" b="1" dirty="0"/>
          </a:p>
        </p:txBody>
      </p:sp>
      <p:sp>
        <p:nvSpPr>
          <p:cNvPr id="9" name="TextBox 8">
            <a:extLst>
              <a:ext uri="{FF2B5EF4-FFF2-40B4-BE49-F238E27FC236}">
                <a16:creationId xmlns:a16="http://schemas.microsoft.com/office/drawing/2014/main" id="{37D6641F-FC18-FE4D-9CE0-C06F8EEC0954}"/>
              </a:ext>
            </a:extLst>
          </p:cNvPr>
          <p:cNvSpPr txBox="1"/>
          <p:nvPr/>
        </p:nvSpPr>
        <p:spPr>
          <a:xfrm>
            <a:off x="8513570" y="3302717"/>
            <a:ext cx="388248" cy="369332"/>
          </a:xfrm>
          <a:prstGeom prst="rect">
            <a:avLst/>
          </a:prstGeom>
          <a:noFill/>
        </p:spPr>
        <p:txBody>
          <a:bodyPr wrap="none" rtlCol="0">
            <a:spAutoFit/>
          </a:bodyPr>
          <a:lstStyle/>
          <a:p>
            <a:r>
              <a:rPr lang="en-US" b="1" dirty="0" err="1"/>
              <a:t>h</a:t>
            </a:r>
            <a:r>
              <a:rPr lang="en-US" b="1" baseline="-25000" dirty="0" err="1"/>
              <a:t>C</a:t>
            </a:r>
            <a:endParaRPr lang="en-US" b="1" dirty="0"/>
          </a:p>
        </p:txBody>
      </p:sp>
      <p:sp>
        <p:nvSpPr>
          <p:cNvPr id="10" name="TextBox 9">
            <a:extLst>
              <a:ext uri="{FF2B5EF4-FFF2-40B4-BE49-F238E27FC236}">
                <a16:creationId xmlns:a16="http://schemas.microsoft.com/office/drawing/2014/main" id="{5731773B-3B81-9E4A-A517-8F33BBB21E59}"/>
              </a:ext>
            </a:extLst>
          </p:cNvPr>
          <p:cNvSpPr txBox="1"/>
          <p:nvPr/>
        </p:nvSpPr>
        <p:spPr>
          <a:xfrm>
            <a:off x="8540432" y="4401576"/>
            <a:ext cx="405880" cy="369332"/>
          </a:xfrm>
          <a:prstGeom prst="rect">
            <a:avLst/>
          </a:prstGeom>
          <a:noFill/>
        </p:spPr>
        <p:txBody>
          <a:bodyPr wrap="none" rtlCol="0">
            <a:spAutoFit/>
          </a:bodyPr>
          <a:lstStyle/>
          <a:p>
            <a:r>
              <a:rPr lang="en-US" b="1" dirty="0" err="1"/>
              <a:t>h</a:t>
            </a:r>
            <a:r>
              <a:rPr lang="en-US" b="1" baseline="-25000" dirty="0" err="1"/>
              <a:t>D</a:t>
            </a:r>
            <a:endParaRPr lang="en-US" b="1" dirty="0"/>
          </a:p>
        </p:txBody>
      </p:sp>
      <p:sp>
        <p:nvSpPr>
          <p:cNvPr id="13" name="TextBox 12">
            <a:extLst>
              <a:ext uri="{FF2B5EF4-FFF2-40B4-BE49-F238E27FC236}">
                <a16:creationId xmlns:a16="http://schemas.microsoft.com/office/drawing/2014/main" id="{28951F76-0297-BA40-A513-ED9CDA78F169}"/>
              </a:ext>
            </a:extLst>
          </p:cNvPr>
          <p:cNvSpPr txBox="1"/>
          <p:nvPr/>
        </p:nvSpPr>
        <p:spPr>
          <a:xfrm>
            <a:off x="9154179" y="2933385"/>
            <a:ext cx="880369" cy="369332"/>
          </a:xfrm>
          <a:prstGeom prst="rect">
            <a:avLst/>
          </a:prstGeom>
          <a:noFill/>
        </p:spPr>
        <p:txBody>
          <a:bodyPr wrap="none" rtlCol="0">
            <a:spAutoFit/>
          </a:bodyPr>
          <a:lstStyle/>
          <a:p>
            <a:r>
              <a:rPr lang="en-US" b="1" dirty="0"/>
              <a:t>+ B</a:t>
            </a:r>
            <a:r>
              <a:rPr lang="en-US" b="1" baseline="-25000" dirty="0"/>
              <a:t>1</a:t>
            </a:r>
            <a:r>
              <a:rPr lang="en-US" b="1" dirty="0"/>
              <a:t>h</a:t>
            </a:r>
            <a:r>
              <a:rPr lang="en-US" b="1" baseline="-25000" dirty="0"/>
              <a:t>C </a:t>
            </a:r>
            <a:r>
              <a:rPr lang="en-US" b="1" baseline="30000" dirty="0"/>
              <a:t>0</a:t>
            </a:r>
            <a:endParaRPr lang="en-US" b="1" dirty="0"/>
          </a:p>
        </p:txBody>
      </p:sp>
      <p:sp>
        <p:nvSpPr>
          <p:cNvPr id="14" name="TextBox 13">
            <a:extLst>
              <a:ext uri="{FF2B5EF4-FFF2-40B4-BE49-F238E27FC236}">
                <a16:creationId xmlns:a16="http://schemas.microsoft.com/office/drawing/2014/main" id="{A6010295-2982-C24E-8A49-8DD1E0C57981}"/>
              </a:ext>
            </a:extLst>
          </p:cNvPr>
          <p:cNvSpPr txBox="1"/>
          <p:nvPr/>
        </p:nvSpPr>
        <p:spPr>
          <a:xfrm>
            <a:off x="9428282" y="4519674"/>
            <a:ext cx="896399" cy="369332"/>
          </a:xfrm>
          <a:prstGeom prst="rect">
            <a:avLst/>
          </a:prstGeom>
          <a:noFill/>
        </p:spPr>
        <p:txBody>
          <a:bodyPr wrap="none" rtlCol="0">
            <a:spAutoFit/>
          </a:bodyPr>
          <a:lstStyle/>
          <a:p>
            <a:r>
              <a:rPr lang="en-US" b="1" dirty="0"/>
              <a:t>+ B</a:t>
            </a:r>
            <a:r>
              <a:rPr lang="en-US" b="1" baseline="-25000" dirty="0"/>
              <a:t>1</a:t>
            </a:r>
            <a:r>
              <a:rPr lang="en-US" b="1" dirty="0"/>
              <a:t>h</a:t>
            </a:r>
            <a:r>
              <a:rPr lang="en-US" b="1" baseline="-25000" dirty="0"/>
              <a:t>D </a:t>
            </a:r>
            <a:r>
              <a:rPr lang="en-US" b="1" baseline="30000" dirty="0"/>
              <a:t>0</a:t>
            </a:r>
            <a:endParaRPr lang="en-US" b="1" dirty="0"/>
          </a:p>
        </p:txBody>
      </p:sp>
      <p:sp>
        <p:nvSpPr>
          <p:cNvPr id="15" name="TextBox 14">
            <a:extLst>
              <a:ext uri="{FF2B5EF4-FFF2-40B4-BE49-F238E27FC236}">
                <a16:creationId xmlns:a16="http://schemas.microsoft.com/office/drawing/2014/main" id="{A0CCB507-C991-2F48-BC44-2CFDACBA9FDA}"/>
              </a:ext>
            </a:extLst>
          </p:cNvPr>
          <p:cNvSpPr txBox="1"/>
          <p:nvPr/>
        </p:nvSpPr>
        <p:spPr>
          <a:xfrm>
            <a:off x="8495938" y="2032538"/>
            <a:ext cx="394660" cy="369332"/>
          </a:xfrm>
          <a:prstGeom prst="rect">
            <a:avLst/>
          </a:prstGeom>
          <a:noFill/>
        </p:spPr>
        <p:txBody>
          <a:bodyPr wrap="none" rtlCol="0">
            <a:spAutoFit/>
          </a:bodyPr>
          <a:lstStyle/>
          <a:p>
            <a:r>
              <a:rPr lang="en-US" b="1" dirty="0" err="1"/>
              <a:t>h</a:t>
            </a:r>
            <a:r>
              <a:rPr lang="en-US" b="1" baseline="-25000" dirty="0" err="1"/>
              <a:t>B</a:t>
            </a:r>
            <a:endParaRPr lang="en-US" b="1" dirty="0"/>
          </a:p>
        </p:txBody>
      </p:sp>
      <p:cxnSp>
        <p:nvCxnSpPr>
          <p:cNvPr id="4" name="Straight Arrow Connector 3">
            <a:extLst>
              <a:ext uri="{FF2B5EF4-FFF2-40B4-BE49-F238E27FC236}">
                <a16:creationId xmlns:a16="http://schemas.microsoft.com/office/drawing/2014/main" id="{78909511-992D-0F45-9737-2A785FBE73F1}"/>
              </a:ext>
            </a:extLst>
          </p:cNvPr>
          <p:cNvCxnSpPr>
            <a:cxnSpLocks/>
          </p:cNvCxnSpPr>
          <p:nvPr/>
        </p:nvCxnSpPr>
        <p:spPr>
          <a:xfrm flipH="1">
            <a:off x="9012116" y="1872762"/>
            <a:ext cx="246184" cy="379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9D97665-0CFD-7346-BBC8-864442B78512}"/>
              </a:ext>
            </a:extLst>
          </p:cNvPr>
          <p:cNvCxnSpPr>
            <a:cxnSpLocks/>
          </p:cNvCxnSpPr>
          <p:nvPr/>
        </p:nvCxnSpPr>
        <p:spPr>
          <a:xfrm flipH="1">
            <a:off x="8981432" y="3245595"/>
            <a:ext cx="395058" cy="31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DC31D9-4EBF-2146-A473-E9E19EB9CFFC}"/>
              </a:ext>
            </a:extLst>
          </p:cNvPr>
          <p:cNvCxnSpPr>
            <a:cxnSpLocks/>
          </p:cNvCxnSpPr>
          <p:nvPr/>
        </p:nvCxnSpPr>
        <p:spPr>
          <a:xfrm flipH="1">
            <a:off x="9012116" y="4704340"/>
            <a:ext cx="398584" cy="8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2800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E9293-6EEE-994E-A0B8-A378F5C6F429}"/>
              </a:ext>
            </a:extLst>
          </p:cNvPr>
          <p:cNvSpPr>
            <a:spLocks noGrp="1"/>
          </p:cNvSpPr>
          <p:nvPr>
            <p:ph type="title"/>
          </p:nvPr>
        </p:nvSpPr>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The Math</a:t>
            </a:r>
            <a:endParaRPr lang="en-US" dirty="0"/>
          </a:p>
        </p:txBody>
      </p:sp>
      <p:pic>
        <p:nvPicPr>
          <p:cNvPr id="5" name="Picture 4">
            <a:extLst>
              <a:ext uri="{FF2B5EF4-FFF2-40B4-BE49-F238E27FC236}">
                <a16:creationId xmlns:a16="http://schemas.microsoft.com/office/drawing/2014/main" id="{F7A43AE7-5B1B-2740-BE9C-634809EBF96F}"/>
              </a:ext>
            </a:extLst>
          </p:cNvPr>
          <p:cNvPicPr>
            <a:picLocks noChangeAspect="1"/>
          </p:cNvPicPr>
          <p:nvPr/>
        </p:nvPicPr>
        <p:blipFill>
          <a:blip r:embed="rId2"/>
          <a:stretch>
            <a:fillRect/>
          </a:stretch>
        </p:blipFill>
        <p:spPr>
          <a:xfrm>
            <a:off x="1569509" y="1471604"/>
            <a:ext cx="9052982" cy="4306908"/>
          </a:xfrm>
          <a:prstGeom prst="rect">
            <a:avLst/>
          </a:prstGeom>
        </p:spPr>
      </p:pic>
    </p:spTree>
    <p:extLst>
      <p:ext uri="{BB962C8B-B14F-4D97-AF65-F5344CB8AC3E}">
        <p14:creationId xmlns:p14="http://schemas.microsoft.com/office/powerpoint/2010/main" val="18574326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Learning with GNNs</a:t>
            </a:r>
          </a:p>
        </p:txBody>
      </p:sp>
    </p:spTree>
    <p:extLst>
      <p:ext uri="{BB962C8B-B14F-4D97-AF65-F5344CB8AC3E}">
        <p14:creationId xmlns:p14="http://schemas.microsoft.com/office/powerpoint/2010/main" val="249666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F1D3A4D-A81D-8A4A-AC4A-30E6FD5A78C3}"/>
              </a:ext>
            </a:extLst>
          </p:cNvPr>
          <p:cNvSpPr>
            <a:spLocks noGrp="1"/>
          </p:cNvSpPr>
          <p:nvPr>
            <p:ph type="title"/>
          </p:nvPr>
        </p:nvSpPr>
        <p:spPr>
          <a:xfrm>
            <a:off x="678180" y="479425"/>
            <a:ext cx="10515600" cy="1325563"/>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Node Classification Tasks</a:t>
            </a:r>
          </a:p>
        </p:txBody>
      </p:sp>
      <p:sp>
        <p:nvSpPr>
          <p:cNvPr id="16" name="Content Placeholder 2">
            <a:extLst>
              <a:ext uri="{FF2B5EF4-FFF2-40B4-BE49-F238E27FC236}">
                <a16:creationId xmlns:a16="http://schemas.microsoft.com/office/drawing/2014/main" id="{89998EB9-4605-DD44-978B-4641E5E753B0}"/>
              </a:ext>
            </a:extLst>
          </p:cNvPr>
          <p:cNvSpPr txBox="1">
            <a:spLocks/>
          </p:cNvSpPr>
          <p:nvPr/>
        </p:nvSpPr>
        <p:spPr>
          <a:xfrm>
            <a:off x="838200" y="1605756"/>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Node classification is trained in the semi-supervised setting.</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B16BF9-182A-0E42-8D0D-DD67D710C90F}"/>
                  </a:ext>
                </a:extLst>
              </p:cNvPr>
              <p:cNvSpPr txBox="1"/>
              <p:nvPr/>
            </p:nvSpPr>
            <p:spPr>
              <a:xfrm>
                <a:off x="3252865" y="2503357"/>
                <a:ext cx="5392054" cy="448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loss</m:t>
                      </m:r>
                      <m:r>
                        <a:rPr lang="en-US" sz="2400" b="0" i="0" smtClean="0">
                          <a:latin typeface="Cambria Math" panose="02040503050406030204" pitchFamily="18" charset="0"/>
                        </a:rPr>
                        <m:t>= </m:t>
                      </m:r>
                      <m:sSubSup>
                        <m:sSubSupPr>
                          <m:ctrlPr>
                            <a:rPr lang="en-US" sz="2400" i="1" smtClean="0">
                              <a:latin typeface="Cambria Math" panose="02040503050406030204" pitchFamily="18" charset="0"/>
                            </a:rPr>
                          </m:ctrlPr>
                        </m:sSubSupPr>
                        <m:e>
                          <m:r>
                            <m:rPr>
                              <m:sty m:val="p"/>
                            </m:rPr>
                            <a:rPr lang="en-US" sz="2400" b="0" i="0" smtClean="0">
                              <a:latin typeface="Cambria Math" panose="02040503050406030204" pitchFamily="18" charset="0"/>
                            </a:rPr>
                            <m:t>CrossEntropyLoss</m:t>
                          </m:r>
                          <m:r>
                            <a:rPr lang="en-US" sz="2400" b="0" i="1" smtClean="0">
                              <a:latin typeface="Cambria Math" panose="02040503050406030204" pitchFamily="18" charset="0"/>
                            </a:rPr>
                            <m:t>(</m:t>
                          </m:r>
                          <m:r>
                            <a:rPr lang="en-US" sz="2400" b="0" i="1" smtClean="0">
                              <a:latin typeface="Cambria Math" panose="02040503050406030204" pitchFamily="18" charset="0"/>
                            </a:rPr>
                            <m:t>h</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sup>
                      </m:sSubSup>
                      <m:r>
                        <a:rPr lang="en-US" sz="2400" b="0" i="1" smtClean="0">
                          <a:latin typeface="Cambria Math" panose="02040503050406030204" pitchFamily="18" charset="0"/>
                        </a:rPr>
                        <m:t>𝑊</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𝑙𝑎𝑏𝑒𝑙</m:t>
                          </m:r>
                        </m:e>
                        <m:sub>
                          <m:r>
                            <a:rPr lang="en-US" sz="2400" b="0" i="1" smtClean="0">
                              <a:latin typeface="Cambria Math" panose="02040503050406030204" pitchFamily="18" charset="0"/>
                            </a:rPr>
                            <m:t>𝑣</m:t>
                          </m:r>
                        </m:sub>
                      </m:sSub>
                      <m:r>
                        <a:rPr lang="en-US" sz="2400" b="0" i="1" smtClean="0">
                          <a:latin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8EB16BF9-182A-0E42-8D0D-DD67D710C90F}"/>
                  </a:ext>
                </a:extLst>
              </p:cNvPr>
              <p:cNvSpPr txBox="1">
                <a:spLocks noRot="1" noChangeAspect="1" noMove="1" noResize="1" noEditPoints="1" noAdjustHandles="1" noChangeArrowheads="1" noChangeShapeType="1" noTextEdit="1"/>
              </p:cNvSpPr>
              <p:nvPr/>
            </p:nvSpPr>
            <p:spPr>
              <a:xfrm>
                <a:off x="3252865" y="2503357"/>
                <a:ext cx="5392054" cy="448456"/>
              </a:xfrm>
              <a:prstGeom prst="rect">
                <a:avLst/>
              </a:prstGeom>
              <a:blipFill>
                <a:blip r:embed="rId3"/>
                <a:stretch>
                  <a:fillRect l="-941" t="-5556" r="-1647" b="-30556"/>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77C5C1A0-1792-9C4C-8660-26C8955BA1FC}"/>
              </a:ext>
            </a:extLst>
          </p:cNvPr>
          <p:cNvPicPr>
            <a:picLocks noChangeAspect="1"/>
          </p:cNvPicPr>
          <p:nvPr/>
        </p:nvPicPr>
        <p:blipFill>
          <a:blip r:embed="rId4"/>
          <a:stretch>
            <a:fillRect/>
          </a:stretch>
        </p:blipFill>
        <p:spPr>
          <a:xfrm>
            <a:off x="450850" y="4001294"/>
            <a:ext cx="11290300" cy="1955800"/>
          </a:xfrm>
          <a:prstGeom prst="rect">
            <a:avLst/>
          </a:prstGeom>
        </p:spPr>
      </p:pic>
      <p:sp>
        <p:nvSpPr>
          <p:cNvPr id="19" name="TextBox 18">
            <a:extLst>
              <a:ext uri="{FF2B5EF4-FFF2-40B4-BE49-F238E27FC236}">
                <a16:creationId xmlns:a16="http://schemas.microsoft.com/office/drawing/2014/main" id="{B74BF06E-49AE-2A46-BBCA-4247F69C2D25}"/>
              </a:ext>
            </a:extLst>
          </p:cNvPr>
          <p:cNvSpPr txBox="1"/>
          <p:nvPr/>
        </p:nvSpPr>
        <p:spPr>
          <a:xfrm>
            <a:off x="1184223" y="3631962"/>
            <a:ext cx="301686" cy="369332"/>
          </a:xfrm>
          <a:prstGeom prst="rect">
            <a:avLst/>
          </a:prstGeom>
          <a:noFill/>
        </p:spPr>
        <p:txBody>
          <a:bodyPr wrap="none" rtlCol="0">
            <a:spAutoFit/>
          </a:bodyPr>
          <a:lstStyle/>
          <a:p>
            <a:r>
              <a:rPr lang="en-US" dirty="0"/>
              <a:t>0</a:t>
            </a:r>
          </a:p>
        </p:txBody>
      </p:sp>
      <p:sp>
        <p:nvSpPr>
          <p:cNvPr id="20" name="TextBox 19">
            <a:extLst>
              <a:ext uri="{FF2B5EF4-FFF2-40B4-BE49-F238E27FC236}">
                <a16:creationId xmlns:a16="http://schemas.microsoft.com/office/drawing/2014/main" id="{444C484C-5736-0E4B-A327-B8FD4343CB53}"/>
              </a:ext>
            </a:extLst>
          </p:cNvPr>
          <p:cNvSpPr txBox="1"/>
          <p:nvPr/>
        </p:nvSpPr>
        <p:spPr>
          <a:xfrm>
            <a:off x="3102022" y="3631962"/>
            <a:ext cx="301686" cy="369332"/>
          </a:xfrm>
          <a:prstGeom prst="rect">
            <a:avLst/>
          </a:prstGeom>
          <a:noFill/>
        </p:spPr>
        <p:txBody>
          <a:bodyPr wrap="none" rtlCol="0">
            <a:spAutoFit/>
          </a:bodyPr>
          <a:lstStyle/>
          <a:p>
            <a:r>
              <a:rPr lang="en-US" dirty="0"/>
              <a:t>1</a:t>
            </a:r>
          </a:p>
        </p:txBody>
      </p:sp>
      <p:sp>
        <p:nvSpPr>
          <p:cNvPr id="21" name="TextBox 20">
            <a:extLst>
              <a:ext uri="{FF2B5EF4-FFF2-40B4-BE49-F238E27FC236}">
                <a16:creationId xmlns:a16="http://schemas.microsoft.com/office/drawing/2014/main" id="{77BB190C-E600-0246-BC40-FE99081452E1}"/>
              </a:ext>
            </a:extLst>
          </p:cNvPr>
          <p:cNvSpPr txBox="1"/>
          <p:nvPr/>
        </p:nvSpPr>
        <p:spPr>
          <a:xfrm>
            <a:off x="5310112" y="3681691"/>
            <a:ext cx="301686" cy="369332"/>
          </a:xfrm>
          <a:prstGeom prst="rect">
            <a:avLst/>
          </a:prstGeom>
          <a:noFill/>
        </p:spPr>
        <p:txBody>
          <a:bodyPr wrap="none" rtlCol="0">
            <a:spAutoFit/>
          </a:bodyPr>
          <a:lstStyle/>
          <a:p>
            <a:r>
              <a:rPr lang="en-US" dirty="0"/>
              <a:t>0</a:t>
            </a:r>
          </a:p>
        </p:txBody>
      </p:sp>
      <p:sp>
        <p:nvSpPr>
          <p:cNvPr id="22" name="TextBox 21">
            <a:extLst>
              <a:ext uri="{FF2B5EF4-FFF2-40B4-BE49-F238E27FC236}">
                <a16:creationId xmlns:a16="http://schemas.microsoft.com/office/drawing/2014/main" id="{6A144658-406F-1E4E-A239-CEF7E1696D54}"/>
              </a:ext>
            </a:extLst>
          </p:cNvPr>
          <p:cNvSpPr txBox="1"/>
          <p:nvPr/>
        </p:nvSpPr>
        <p:spPr>
          <a:xfrm>
            <a:off x="7227911" y="3681691"/>
            <a:ext cx="292068" cy="369332"/>
          </a:xfrm>
          <a:prstGeom prst="rect">
            <a:avLst/>
          </a:prstGeom>
          <a:noFill/>
        </p:spPr>
        <p:txBody>
          <a:bodyPr wrap="none" rtlCol="0">
            <a:spAutoFit/>
          </a:bodyPr>
          <a:lstStyle/>
          <a:p>
            <a:r>
              <a:rPr lang="en-US" dirty="0"/>
              <a:t>?</a:t>
            </a:r>
          </a:p>
        </p:txBody>
      </p:sp>
      <p:sp>
        <p:nvSpPr>
          <p:cNvPr id="23" name="TextBox 22">
            <a:extLst>
              <a:ext uri="{FF2B5EF4-FFF2-40B4-BE49-F238E27FC236}">
                <a16:creationId xmlns:a16="http://schemas.microsoft.com/office/drawing/2014/main" id="{7EE7093F-E2BD-1F44-9A40-77952EA87A04}"/>
              </a:ext>
            </a:extLst>
          </p:cNvPr>
          <p:cNvSpPr txBox="1"/>
          <p:nvPr/>
        </p:nvSpPr>
        <p:spPr>
          <a:xfrm>
            <a:off x="8821234" y="3681691"/>
            <a:ext cx="292068" cy="369332"/>
          </a:xfrm>
          <a:prstGeom prst="rect">
            <a:avLst/>
          </a:prstGeom>
          <a:noFill/>
        </p:spPr>
        <p:txBody>
          <a:bodyPr wrap="none" rtlCol="0">
            <a:spAutoFit/>
          </a:bodyPr>
          <a:lstStyle/>
          <a:p>
            <a:r>
              <a:rPr lang="en-US" dirty="0"/>
              <a:t>?</a:t>
            </a:r>
          </a:p>
        </p:txBody>
      </p:sp>
      <p:sp>
        <p:nvSpPr>
          <p:cNvPr id="24" name="TextBox 23">
            <a:extLst>
              <a:ext uri="{FF2B5EF4-FFF2-40B4-BE49-F238E27FC236}">
                <a16:creationId xmlns:a16="http://schemas.microsoft.com/office/drawing/2014/main" id="{F85F607D-383E-564A-BBD1-AE39F833CF44}"/>
              </a:ext>
            </a:extLst>
          </p:cNvPr>
          <p:cNvSpPr txBox="1"/>
          <p:nvPr/>
        </p:nvSpPr>
        <p:spPr>
          <a:xfrm>
            <a:off x="10861743" y="3681691"/>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65608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0E4209D-9AA0-7244-81F3-8A1148AE698C}"/>
              </a:ext>
            </a:extLst>
          </p:cNvPr>
          <p:cNvSpPr>
            <a:spLocks noGrp="1"/>
          </p:cNvSpPr>
          <p:nvPr>
            <p:ph type="title"/>
          </p:nvPr>
        </p:nvSpPr>
        <p:spPr>
          <a:xfrm>
            <a:off x="758190" y="490855"/>
            <a:ext cx="10515600" cy="1325563"/>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Link Prediction Tasks</a:t>
            </a:r>
          </a:p>
        </p:txBody>
      </p:sp>
      <p:sp>
        <p:nvSpPr>
          <p:cNvPr id="7" name="Content Placeholder 2">
            <a:extLst>
              <a:ext uri="{FF2B5EF4-FFF2-40B4-BE49-F238E27FC236}">
                <a16:creationId xmlns:a16="http://schemas.microsoft.com/office/drawing/2014/main" id="{DAAC62B7-6D8E-754C-AEE8-482BB0109610}"/>
              </a:ext>
            </a:extLst>
          </p:cNvPr>
          <p:cNvSpPr txBox="1">
            <a:spLocks/>
          </p:cNvSpPr>
          <p:nvPr/>
        </p:nvSpPr>
        <p:spPr>
          <a:xfrm>
            <a:off x="838200" y="1440458"/>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We train a link prediction model with connectivity of nodes as the training signal.</a:t>
            </a:r>
          </a:p>
          <a:p>
            <a:r>
              <a:rPr lang="en-US" dirty="0">
                <a:latin typeface="Amazon Ember Light" panose="020B0403020204020204" pitchFamily="34" charset="0"/>
                <a:ea typeface="Amazon Ember Light" panose="020B0403020204020204" pitchFamily="34" charset="0"/>
                <a:cs typeface="Amazon Ember Light" panose="020B0403020204020204" pitchFamily="34" charset="0"/>
              </a:rPr>
              <a:t>Positive edges are trained against a few negative edges</a:t>
            </a:r>
            <a:br>
              <a:rPr lang="en-US" dirty="0">
                <a:latin typeface="Amazon Ember Light" panose="020B0403020204020204" pitchFamily="34" charset="0"/>
                <a:ea typeface="Amazon Ember Light" panose="020B0403020204020204" pitchFamily="34" charset="0"/>
                <a:cs typeface="Amazon Ember Light" panose="020B0403020204020204" pitchFamily="34" charset="0"/>
              </a:rPr>
            </a:b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a:p>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5AFE2C-8A2F-0E41-98D6-AF5E0126A6D3}"/>
                  </a:ext>
                </a:extLst>
              </p:cNvPr>
              <p:cNvSpPr txBox="1"/>
              <p:nvPr/>
            </p:nvSpPr>
            <p:spPr>
              <a:xfrm>
                <a:off x="2473501" y="2956718"/>
                <a:ext cx="6642396" cy="378117"/>
              </a:xfrm>
              <a:prstGeom prst="rect">
                <a:avLst/>
              </a:prstGeom>
              <a:noFill/>
            </p:spPr>
            <p:txBody>
              <a:bodyPr wrap="none" lIns="0" tIns="0" rIns="0" bIns="0" rtlCol="0">
                <a:spAutoFit/>
              </a:bodyPr>
              <a:lstStyle/>
              <a:p>
                <a14:m>
                  <m:oMath xmlns:m="http://schemas.openxmlformats.org/officeDocument/2006/math">
                    <m:sSubSup>
                      <m:sSubSupPr>
                        <m:ctrlPr>
                          <a:rPr lang="en-US" sz="2200" i="1" smtClean="0">
                            <a:latin typeface="Cambria Math" panose="02040503050406030204" pitchFamily="18" charset="0"/>
                          </a:rPr>
                        </m:ctrlPr>
                      </m:sSubSupPr>
                      <m:e>
                        <m:r>
                          <m:rPr>
                            <m:sty m:val="p"/>
                          </m:rPr>
                          <a:rPr lang="en-US" sz="2200" b="0" i="0" smtClean="0">
                            <a:latin typeface="Cambria Math" panose="02040503050406030204" pitchFamily="18" charset="0"/>
                          </a:rPr>
                          <m:t>loss</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log</m:t>
                        </m:r>
                        <m:r>
                          <a:rPr lang="en-US" sz="2200" b="0" i="0" smtClean="0">
                            <a:latin typeface="Cambria Math" panose="02040503050406030204" pitchFamily="18" charset="0"/>
                          </a:rPr>
                          <m:t> (</m:t>
                        </m:r>
                        <m:r>
                          <m:rPr>
                            <m:sty m:val="p"/>
                          </m:rPr>
                          <a:rPr lang="el-GR" sz="2200" b="0" i="1" smtClean="0">
                            <a:latin typeface="Cambria Math" panose="02040503050406030204" pitchFamily="18" charset="0"/>
                            <a:ea typeface="Cambria Math" panose="02040503050406030204" pitchFamily="18" charset="0"/>
                          </a:rPr>
                          <m:t>σ</m:t>
                        </m:r>
                        <m:r>
                          <a:rPr lang="en-US" sz="2200" b="0" i="1" smtClean="0">
                            <a:latin typeface="Cambria Math" panose="02040503050406030204" pitchFamily="18" charset="0"/>
                          </a:rPr>
                          <m:t>⁡(</m:t>
                        </m:r>
                        <m:r>
                          <a:rPr lang="en-US" sz="2200" b="0" i="1" smtClean="0">
                            <a:latin typeface="Cambria Math" panose="02040503050406030204" pitchFamily="18" charset="0"/>
                          </a:rPr>
                          <m:t>h</m:t>
                        </m:r>
                      </m:e>
                      <m:sub>
                        <m:r>
                          <a:rPr lang="en-US" sz="2200" b="0" i="1" smtClean="0">
                            <a:latin typeface="Cambria Math" panose="02040503050406030204" pitchFamily="18" charset="0"/>
                          </a:rPr>
                          <m:t>𝑣</m:t>
                        </m:r>
                      </m:sub>
                      <m:sup>
                        <m:r>
                          <a:rPr lang="en-US" sz="2200" b="0" i="1" smtClean="0">
                            <a:latin typeface="Cambria Math" panose="02040503050406030204" pitchFamily="18" charset="0"/>
                          </a:rPr>
                          <m:t>𝑇</m:t>
                        </m:r>
                      </m:sup>
                    </m:sSubSup>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h</m:t>
                        </m:r>
                      </m:e>
                      <m:sub>
                        <m:r>
                          <a:rPr lang="en-US" sz="2200" b="0" i="1" smtClean="0">
                            <a:latin typeface="Cambria Math" panose="02040503050406030204" pitchFamily="18" charset="0"/>
                          </a:rPr>
                          <m:t>𝑤</m:t>
                        </m:r>
                      </m:sub>
                    </m:sSub>
                    <m:r>
                      <a:rPr lang="en-US" sz="2200" b="0" i="1" smtClean="0">
                        <a:latin typeface="Cambria Math" panose="02040503050406030204" pitchFamily="18" charset="0"/>
                      </a:rPr>
                      <m:t>))−</m:t>
                    </m:r>
                    <m:r>
                      <a:rPr lang="en-US" sz="2200" b="0" i="1" smtClean="0">
                        <a:latin typeface="Cambria Math" panose="02040503050406030204" pitchFamily="18" charset="0"/>
                      </a:rPr>
                      <m:t>𝑄</m:t>
                    </m:r>
                    <m:r>
                      <a:rPr lang="en-US" sz="2200" b="0" i="1" smtClean="0">
                        <a:latin typeface="Cambria Math" panose="02040503050406030204" pitchFamily="18" charset="0"/>
                        <a:ea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𝐸</m:t>
                        </m:r>
                      </m:e>
                      <m:sub>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𝑃</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m:t>
                        </m:r>
                        <m:r>
                          <a:rPr lang="en-US" sz="2200" b="0" i="1" smtClean="0">
                            <a:latin typeface="Cambria Math" panose="02040503050406030204" pitchFamily="18" charset="0"/>
                          </a:rPr>
                          <m:t>𝑣</m:t>
                        </m:r>
                        <m:r>
                          <a:rPr lang="en-US" sz="2200" b="0" i="1" smtClean="0">
                            <a:latin typeface="Cambria Math" panose="02040503050406030204" pitchFamily="18" charset="0"/>
                          </a:rPr>
                          <m:t>)</m:t>
                        </m:r>
                      </m:sub>
                    </m:sSub>
                    <m:sSubSup>
                      <m:sSubSupPr>
                        <m:ctrlPr>
                          <a:rPr lang="en-US" sz="2200" i="1">
                            <a:latin typeface="Cambria Math" panose="02040503050406030204" pitchFamily="18" charset="0"/>
                          </a:rPr>
                        </m:ctrlPr>
                      </m:sSubSupPr>
                      <m:e>
                        <m:r>
                          <m:rPr>
                            <m:sty m:val="p"/>
                          </m:rPr>
                          <a:rPr lang="en-US" sz="2200">
                            <a:latin typeface="Cambria Math" panose="02040503050406030204" pitchFamily="18" charset="0"/>
                          </a:rPr>
                          <m:t>log</m:t>
                        </m:r>
                        <m:r>
                          <a:rPr lang="en-US" sz="2200">
                            <a:latin typeface="Cambria Math" panose="02040503050406030204" pitchFamily="18" charset="0"/>
                          </a:rPr>
                          <m:t> (</m:t>
                        </m:r>
                        <m:r>
                          <m:rPr>
                            <m:sty m:val="p"/>
                          </m:rPr>
                          <a:rPr lang="el-GR" sz="2200" i="1">
                            <a:latin typeface="Cambria Math" panose="02040503050406030204" pitchFamily="18" charset="0"/>
                            <a:ea typeface="Cambria Math" panose="02040503050406030204" pitchFamily="18" charset="0"/>
                          </a:rPr>
                          <m:t>σ</m:t>
                        </m:r>
                        <m:r>
                          <a:rPr lang="en-US" sz="2200" i="1">
                            <a:latin typeface="Cambria Math" panose="02040503050406030204" pitchFamily="18" charset="0"/>
                          </a:rPr>
                          <m:t>⁡(</m:t>
                        </m:r>
                        <m:r>
                          <a:rPr lang="en-US" sz="2200" b="0" i="1" smtClean="0">
                            <a:latin typeface="Cambria Math" panose="02040503050406030204" pitchFamily="18" charset="0"/>
                          </a:rPr>
                          <m:t>−</m:t>
                        </m:r>
                        <m:r>
                          <a:rPr lang="en-US" sz="2200" i="1">
                            <a:latin typeface="Cambria Math" panose="02040503050406030204" pitchFamily="18" charset="0"/>
                          </a:rPr>
                          <m:t>h</m:t>
                        </m:r>
                      </m:e>
                      <m:sub>
                        <m:r>
                          <a:rPr lang="en-US" sz="2200" i="1">
                            <a:latin typeface="Cambria Math" panose="02040503050406030204" pitchFamily="18" charset="0"/>
                          </a:rPr>
                          <m:t>𝑣</m:t>
                        </m:r>
                      </m:sub>
                      <m:sup>
                        <m:r>
                          <a:rPr lang="en-US" sz="2200" i="1">
                            <a:latin typeface="Cambria Math" panose="02040503050406030204" pitchFamily="18" charset="0"/>
                          </a:rPr>
                          <m:t>𝑇</m:t>
                        </m:r>
                      </m:sup>
                    </m:sSubSup>
                    <m:sSub>
                      <m:sSubPr>
                        <m:ctrlPr>
                          <a:rPr lang="en-US" sz="2200" i="1">
                            <a:latin typeface="Cambria Math" panose="02040503050406030204" pitchFamily="18" charset="0"/>
                          </a:rPr>
                        </m:ctrlPr>
                      </m:sSubPr>
                      <m:e>
                        <m:r>
                          <a:rPr lang="en-US" sz="2200" i="1">
                            <a:latin typeface="Cambria Math" panose="02040503050406030204" pitchFamily="18" charset="0"/>
                          </a:rPr>
                          <m:t>h</m:t>
                        </m:r>
                      </m:e>
                      <m:sub>
                        <m:sSub>
                          <m:sSubPr>
                            <m:ctrlPr>
                              <a:rPr lang="en-US" sz="2200" i="1" smtClean="0">
                                <a:latin typeface="Cambria Math" panose="02040503050406030204" pitchFamily="18" charset="0"/>
                              </a:rPr>
                            </m:ctrlPr>
                          </m:sSubPr>
                          <m:e>
                            <m:r>
                              <a:rPr lang="en-US" sz="2200" b="0" i="1" smtClean="0">
                                <a:latin typeface="Cambria Math" panose="02040503050406030204" pitchFamily="18" charset="0"/>
                              </a:rPr>
                              <m:t>𝑢</m:t>
                            </m:r>
                          </m:e>
                          <m:sub>
                            <m:r>
                              <a:rPr lang="en-US" sz="2200" b="0" i="1" smtClean="0">
                                <a:latin typeface="Cambria Math" panose="02040503050406030204" pitchFamily="18" charset="0"/>
                              </a:rPr>
                              <m:t>𝑛</m:t>
                            </m:r>
                          </m:sub>
                        </m:sSub>
                      </m:sub>
                    </m:sSub>
                    <m:r>
                      <a:rPr lang="en-US" sz="2200" i="1">
                        <a:latin typeface="Cambria Math" panose="02040503050406030204" pitchFamily="18" charset="0"/>
                      </a:rPr>
                      <m:t>)</m:t>
                    </m:r>
                  </m:oMath>
                </a14:m>
                <a:r>
                  <a:rPr lang="en-US" sz="2200" dirty="0"/>
                  <a:t>)</a:t>
                </a:r>
              </a:p>
            </p:txBody>
          </p:sp>
        </mc:Choice>
        <mc:Fallback xmlns="">
          <p:sp>
            <p:nvSpPr>
              <p:cNvPr id="8" name="TextBox 7">
                <a:extLst>
                  <a:ext uri="{FF2B5EF4-FFF2-40B4-BE49-F238E27FC236}">
                    <a16:creationId xmlns:a16="http://schemas.microsoft.com/office/drawing/2014/main" id="{E95AFE2C-8A2F-0E41-98D6-AF5E0126A6D3}"/>
                  </a:ext>
                </a:extLst>
              </p:cNvPr>
              <p:cNvSpPr txBox="1">
                <a:spLocks noRot="1" noChangeAspect="1" noMove="1" noResize="1" noEditPoints="1" noAdjustHandles="1" noChangeArrowheads="1" noChangeShapeType="1" noTextEdit="1"/>
              </p:cNvSpPr>
              <p:nvPr/>
            </p:nvSpPr>
            <p:spPr>
              <a:xfrm>
                <a:off x="2473501" y="2956718"/>
                <a:ext cx="6642396" cy="378117"/>
              </a:xfrm>
              <a:prstGeom prst="rect">
                <a:avLst/>
              </a:prstGeom>
              <a:blipFill>
                <a:blip r:embed="rId3"/>
                <a:stretch>
                  <a:fillRect l="-1336" t="-19355" r="-1527" b="-3548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0D02515-ADA0-674B-8D31-6877117CE0CA}"/>
              </a:ext>
            </a:extLst>
          </p:cNvPr>
          <p:cNvSpPr txBox="1"/>
          <p:nvPr/>
        </p:nvSpPr>
        <p:spPr>
          <a:xfrm>
            <a:off x="3372787" y="3391502"/>
            <a:ext cx="1662506" cy="400110"/>
          </a:xfrm>
          <a:prstGeom prst="rect">
            <a:avLst/>
          </a:prstGeom>
          <a:noFill/>
        </p:spPr>
        <p:txBody>
          <a:bodyPr wrap="none" rtlCol="0">
            <a:spAutoFit/>
          </a:bodyPr>
          <a:lstStyle/>
          <a:p>
            <a:r>
              <a:rPr lang="en-US" sz="2000" dirty="0"/>
              <a:t>Positive edges</a:t>
            </a:r>
          </a:p>
        </p:txBody>
      </p:sp>
      <p:sp>
        <p:nvSpPr>
          <p:cNvPr id="10" name="TextBox 9">
            <a:extLst>
              <a:ext uri="{FF2B5EF4-FFF2-40B4-BE49-F238E27FC236}">
                <a16:creationId xmlns:a16="http://schemas.microsoft.com/office/drawing/2014/main" id="{0740D86C-2C75-614A-843A-C5366AA51CE9}"/>
              </a:ext>
            </a:extLst>
          </p:cNvPr>
          <p:cNvSpPr txBox="1"/>
          <p:nvPr/>
        </p:nvSpPr>
        <p:spPr>
          <a:xfrm>
            <a:off x="7467718" y="3400454"/>
            <a:ext cx="1769523" cy="400110"/>
          </a:xfrm>
          <a:prstGeom prst="rect">
            <a:avLst/>
          </a:prstGeom>
          <a:noFill/>
        </p:spPr>
        <p:txBody>
          <a:bodyPr wrap="none" rtlCol="0">
            <a:spAutoFit/>
          </a:bodyPr>
          <a:lstStyle/>
          <a:p>
            <a:r>
              <a:rPr lang="en-US" sz="2000" dirty="0"/>
              <a:t>Negative edges</a:t>
            </a:r>
          </a:p>
        </p:txBody>
      </p:sp>
      <p:grpSp>
        <p:nvGrpSpPr>
          <p:cNvPr id="21" name="Group 20">
            <a:extLst>
              <a:ext uri="{FF2B5EF4-FFF2-40B4-BE49-F238E27FC236}">
                <a16:creationId xmlns:a16="http://schemas.microsoft.com/office/drawing/2014/main" id="{F6916A82-894C-3541-B66D-A3BC193A05A5}"/>
              </a:ext>
            </a:extLst>
          </p:cNvPr>
          <p:cNvGrpSpPr/>
          <p:nvPr/>
        </p:nvGrpSpPr>
        <p:grpSpPr>
          <a:xfrm>
            <a:off x="3372787" y="3897418"/>
            <a:ext cx="5864454" cy="2233695"/>
            <a:chOff x="2888166" y="4673420"/>
            <a:chExt cx="6255834" cy="2184579"/>
          </a:xfrm>
        </p:grpSpPr>
        <p:grpSp>
          <p:nvGrpSpPr>
            <p:cNvPr id="20" name="Group 19">
              <a:extLst>
                <a:ext uri="{FF2B5EF4-FFF2-40B4-BE49-F238E27FC236}">
                  <a16:creationId xmlns:a16="http://schemas.microsoft.com/office/drawing/2014/main" id="{BC29AC5A-43D8-9E4A-A433-8283BB5B6BDC}"/>
                </a:ext>
              </a:extLst>
            </p:cNvPr>
            <p:cNvGrpSpPr/>
            <p:nvPr/>
          </p:nvGrpSpPr>
          <p:grpSpPr>
            <a:xfrm>
              <a:off x="2888166" y="4673420"/>
              <a:ext cx="6255834" cy="2184579"/>
              <a:chOff x="2888166" y="4673420"/>
              <a:chExt cx="6255834" cy="2184579"/>
            </a:xfrm>
          </p:grpSpPr>
          <p:sp>
            <p:nvSpPr>
              <p:cNvPr id="5" name="Rectangle 4">
                <a:extLst>
                  <a:ext uri="{FF2B5EF4-FFF2-40B4-BE49-F238E27FC236}">
                    <a16:creationId xmlns:a16="http://schemas.microsoft.com/office/drawing/2014/main" id="{69EC3AFA-0AF1-CB4A-915C-C18D8DE6A8BB}"/>
                  </a:ext>
                </a:extLst>
              </p:cNvPr>
              <p:cNvSpPr/>
              <p:nvPr/>
            </p:nvSpPr>
            <p:spPr>
              <a:xfrm>
                <a:off x="2888166" y="4673420"/>
                <a:ext cx="6255834" cy="218457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118A4631-3AF0-C54A-86BA-6127205A958E}"/>
                  </a:ext>
                </a:extLst>
              </p:cNvPr>
              <p:cNvPicPr>
                <a:picLocks noChangeAspect="1"/>
              </p:cNvPicPr>
              <p:nvPr/>
            </p:nvPicPr>
            <p:blipFill>
              <a:blip r:embed="rId4"/>
              <a:stretch>
                <a:fillRect/>
              </a:stretch>
            </p:blipFill>
            <p:spPr>
              <a:xfrm>
                <a:off x="4073785" y="4779963"/>
                <a:ext cx="3873500" cy="1397000"/>
              </a:xfrm>
              <a:prstGeom prst="rect">
                <a:avLst/>
              </a:prstGeom>
            </p:spPr>
          </p:pic>
        </p:grpSp>
        <p:sp>
          <p:nvSpPr>
            <p:cNvPr id="16" name="TextBox 15">
              <a:extLst>
                <a:ext uri="{FF2B5EF4-FFF2-40B4-BE49-F238E27FC236}">
                  <a16:creationId xmlns:a16="http://schemas.microsoft.com/office/drawing/2014/main" id="{8EA7CED1-9FBF-E24E-AB08-CF7A7093BE99}"/>
                </a:ext>
              </a:extLst>
            </p:cNvPr>
            <p:cNvSpPr txBox="1"/>
            <p:nvPr/>
          </p:nvSpPr>
          <p:spPr>
            <a:xfrm>
              <a:off x="310941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sp>
          <p:nvSpPr>
            <p:cNvPr id="17" name="TextBox 16">
              <a:extLst>
                <a:ext uri="{FF2B5EF4-FFF2-40B4-BE49-F238E27FC236}">
                  <a16:creationId xmlns:a16="http://schemas.microsoft.com/office/drawing/2014/main" id="{E0FCE16D-803D-2A46-B257-0E8428AE07A8}"/>
                </a:ext>
              </a:extLst>
            </p:cNvPr>
            <p:cNvSpPr txBox="1"/>
            <p:nvPr/>
          </p:nvSpPr>
          <p:spPr>
            <a:xfrm>
              <a:off x="6293948" y="6142037"/>
              <a:ext cx="2617704" cy="646331"/>
            </a:xfrm>
            <a:prstGeom prst="rect">
              <a:avLst/>
            </a:prstGeom>
            <a:noFill/>
          </p:spPr>
          <p:txBody>
            <a:bodyPr wrap="none" rtlCol="0">
              <a:spAutoFit/>
            </a:bodyPr>
            <a:lstStyle/>
            <a:p>
              <a:r>
                <a:rPr lang="en-US" dirty="0"/>
                <a:t>Graph convolution to</a:t>
              </a:r>
            </a:p>
            <a:p>
              <a:r>
                <a:rPr lang="en-US" dirty="0"/>
                <a:t>encode node embeddings</a:t>
              </a:r>
            </a:p>
          </p:txBody>
        </p:sp>
      </p:grpSp>
    </p:spTree>
    <p:extLst>
      <p:ext uri="{BB962C8B-B14F-4D97-AF65-F5344CB8AC3E}">
        <p14:creationId xmlns:p14="http://schemas.microsoft.com/office/powerpoint/2010/main" val="932754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B5686C5-9801-F14A-A498-E9A596F7121C}"/>
              </a:ext>
            </a:extLst>
          </p:cNvPr>
          <p:cNvSpPr>
            <a:spLocks noGrp="1"/>
          </p:cNvSpPr>
          <p:nvPr>
            <p:ph type="title"/>
          </p:nvPr>
        </p:nvSpPr>
        <p:spPr>
          <a:xfrm>
            <a:off x="815340" y="490855"/>
            <a:ext cx="10515600" cy="1325563"/>
          </a:xfrm>
        </p:spPr>
        <p:txBody>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Graph Classification Tasks</a:t>
            </a:r>
          </a:p>
        </p:txBody>
      </p:sp>
      <p:sp>
        <p:nvSpPr>
          <p:cNvPr id="10" name="Content Placeholder 2">
            <a:extLst>
              <a:ext uri="{FF2B5EF4-FFF2-40B4-BE49-F238E27FC236}">
                <a16:creationId xmlns:a16="http://schemas.microsoft.com/office/drawing/2014/main" id="{9F9BB642-C5F5-3C49-9E68-66BDA891CC47}"/>
              </a:ext>
            </a:extLst>
          </p:cNvPr>
          <p:cNvSpPr txBox="1">
            <a:spLocks/>
          </p:cNvSpPr>
          <p:nvPr/>
        </p:nvSpPr>
        <p:spPr>
          <a:xfrm>
            <a:off x="838200" y="1508190"/>
            <a:ext cx="6643255"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mazon Ember" panose="020B0603020204020204" pitchFamily="34" charset="0"/>
                <a:ea typeface="Amazon Ember" panose="020B0603020204020204" pitchFamily="34" charset="0"/>
                <a:cs typeface="Amazon Ember" panose="020B0603020204020204" pitchFamily="34" charset="0"/>
              </a:rPr>
              <a:t>Graph readout to compute graph embeddings.</a:t>
            </a:r>
          </a:p>
          <a:p>
            <a:r>
              <a:rPr lang="en-US" dirty="0">
                <a:latin typeface="Amazon Ember" panose="020B0603020204020204" pitchFamily="34" charset="0"/>
                <a:ea typeface="Amazon Ember" panose="020B0603020204020204" pitchFamily="34" charset="0"/>
                <a:cs typeface="Amazon Ember" panose="020B0603020204020204" pitchFamily="34" charset="0"/>
              </a:rPr>
              <a:t>Train a graph classifier on the graph embedding.</a:t>
            </a:r>
          </a:p>
          <a:p>
            <a:endParaRPr lang="en-US" dirty="0"/>
          </a:p>
          <a:p>
            <a:endParaRPr lang="en-US" dirty="0"/>
          </a:p>
          <a:p>
            <a:endParaRPr lang="en-US" dirty="0"/>
          </a:p>
          <a:p>
            <a:endParaRPr lang="en-US" dirty="0"/>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8A43F62B-8F81-F04D-B2DD-72C31EF6870A}"/>
                  </a:ext>
                </a:extLst>
              </p:cNvPr>
              <p:cNvSpPr/>
              <p:nvPr/>
            </p:nvSpPr>
            <p:spPr>
              <a:xfrm>
                <a:off x="7242849" y="1346980"/>
                <a:ext cx="4326697" cy="645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𝑔</m:t>
                      </m:r>
                      <m:r>
                        <a:rPr lang="en-US" sz="2400" i="1" smtClean="0">
                          <a:latin typeface="Cambria Math" panose="02040503050406030204" pitchFamily="18" charset="0"/>
                        </a:rPr>
                        <m:t>=</m:t>
                      </m:r>
                      <m:r>
                        <a:rPr lang="en-US" sz="2400" b="0" i="1" smtClean="0">
                          <a:latin typeface="Cambria Math" panose="02040503050406030204" pitchFamily="18" charset="0"/>
                        </a:rPr>
                        <m:t>𝑟𝑒𝑎𝑑𝑜𝑢𝑡</m:t>
                      </m:r>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1</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2</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r>
                            <a:rPr lang="en-US" sz="2400" i="1">
                              <a:latin typeface="Cambria Math" panose="02040503050406030204" pitchFamily="18" charset="0"/>
                            </a:rPr>
                            <m:t>, …,</m:t>
                          </m:r>
                          <m:sSubSup>
                            <m:sSubSupPr>
                              <m:ctrlPr>
                                <a:rPr lang="en-US" sz="2400" i="1">
                                  <a:latin typeface="Cambria Math" panose="02040503050406030204" pitchFamily="18" charset="0"/>
                                </a:rPr>
                              </m:ctrlPr>
                            </m:sSubSupPr>
                            <m:e>
                              <m:r>
                                <a:rPr lang="en-US" sz="2400" i="1">
                                  <a:latin typeface="Cambria Math" panose="02040503050406030204" pitchFamily="18" charset="0"/>
                                </a:rPr>
                                <m:t>h</m:t>
                              </m:r>
                            </m:e>
                            <m:sub>
                              <m:r>
                                <a:rPr lang="en-US" sz="2400" i="1">
                                  <a:latin typeface="Cambria Math" panose="02040503050406030204" pitchFamily="18" charset="0"/>
                                </a:rPr>
                                <m:t>𝑛</m:t>
                              </m:r>
                            </m:sub>
                            <m:sup>
                              <m:d>
                                <m:dPr>
                                  <m:ctrlPr>
                                    <a:rPr lang="en-US" sz="2400" i="1">
                                      <a:latin typeface="Cambria Math" panose="02040503050406030204" pitchFamily="18" charset="0"/>
                                    </a:rPr>
                                  </m:ctrlPr>
                                </m:dPr>
                                <m:e>
                                  <m:r>
                                    <a:rPr lang="en-US" sz="2400" i="1">
                                      <a:latin typeface="Cambria Math" panose="02040503050406030204" pitchFamily="18" charset="0"/>
                                    </a:rPr>
                                    <m:t>𝑙</m:t>
                                  </m:r>
                                </m:e>
                              </m:d>
                            </m:sup>
                          </m:sSubSup>
                        </m:e>
                      </m:d>
                    </m:oMath>
                  </m:oMathPara>
                </a14:m>
                <a:endParaRPr lang="en-US" sz="2400" dirty="0"/>
              </a:p>
            </p:txBody>
          </p:sp>
        </mc:Choice>
        <mc:Fallback xmlns="">
          <p:sp>
            <p:nvSpPr>
              <p:cNvPr id="11" name="Rectangle 10">
                <a:extLst>
                  <a:ext uri="{FF2B5EF4-FFF2-40B4-BE49-F238E27FC236}">
                    <a16:creationId xmlns:a16="http://schemas.microsoft.com/office/drawing/2014/main" id="{8A43F62B-8F81-F04D-B2DD-72C31EF6870A}"/>
                  </a:ext>
                </a:extLst>
              </p:cNvPr>
              <p:cNvSpPr>
                <a:spLocks noRot="1" noChangeAspect="1" noMove="1" noResize="1" noEditPoints="1" noAdjustHandles="1" noChangeArrowheads="1" noChangeShapeType="1" noTextEdit="1"/>
              </p:cNvSpPr>
              <p:nvPr/>
            </p:nvSpPr>
            <p:spPr>
              <a:xfrm>
                <a:off x="7242849" y="1346980"/>
                <a:ext cx="4326697" cy="64504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FB8B07D-0657-404F-A177-AD119EBF8746}"/>
                  </a:ext>
                </a:extLst>
              </p:cNvPr>
              <p:cNvSpPr/>
              <p:nvPr/>
            </p:nvSpPr>
            <p:spPr>
              <a:xfrm>
                <a:off x="7102786" y="2372088"/>
                <a:ext cx="517244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smtClean="0">
                          <a:latin typeface="Cambria Math" panose="02040503050406030204" pitchFamily="18" charset="0"/>
                        </a:rPr>
                        <m:t>loss</m:t>
                      </m:r>
                      <m:r>
                        <a:rPr lang="en-US" sz="2400" smtClean="0">
                          <a:latin typeface="Cambria Math" panose="02040503050406030204" pitchFamily="18" charset="0"/>
                        </a:rPr>
                        <m:t>=</m:t>
                      </m:r>
                      <m:r>
                        <m:rPr>
                          <m:sty m:val="p"/>
                        </m:rPr>
                        <a:rPr lang="en-US" sz="2400" smtClean="0">
                          <a:latin typeface="Cambria Math" panose="02040503050406030204" pitchFamily="18" charset="0"/>
                        </a:rPr>
                        <m:t>CrossEntropyLoss</m:t>
                      </m:r>
                      <m:r>
                        <a:rPr lang="en-US" sz="2400" i="1">
                          <a:latin typeface="Cambria Math" panose="02040503050406030204" pitchFamily="18" charset="0"/>
                        </a:rPr>
                        <m:t>(</m:t>
                      </m:r>
                      <m:r>
                        <a:rPr lang="en-US" sz="2400" i="1">
                          <a:latin typeface="Cambria Math" panose="02040503050406030204" pitchFamily="18" charset="0"/>
                        </a:rPr>
                        <m:t>𝑔</m:t>
                      </m:r>
                      <m:r>
                        <a:rPr lang="en-US" sz="2400" i="1">
                          <a:latin typeface="Cambria Math" panose="02040503050406030204" pitchFamily="18" charset="0"/>
                        </a:rPr>
                        <m:t> </m:t>
                      </m:r>
                      <m:r>
                        <a:rPr lang="en-US" sz="2400" i="1">
                          <a:latin typeface="Cambria Math" panose="02040503050406030204" pitchFamily="18" charset="0"/>
                        </a:rPr>
                        <m:t>𝑊</m:t>
                      </m:r>
                      <m:r>
                        <a:rPr lang="en-US" sz="2400" i="1">
                          <a:latin typeface="Cambria Math" panose="02040503050406030204" pitchFamily="18" charset="0"/>
                        </a:rPr>
                        <m:t>, </m:t>
                      </m:r>
                      <m:r>
                        <a:rPr lang="en-US" sz="2400" i="1">
                          <a:latin typeface="Cambria Math" panose="02040503050406030204" pitchFamily="18" charset="0"/>
                        </a:rPr>
                        <m:t>𝑙𝑎𝑏𝑒𝑙</m:t>
                      </m:r>
                      <m:r>
                        <a:rPr lang="en-US" sz="2400" i="1">
                          <a:latin typeface="Cambria Math" panose="02040503050406030204" pitchFamily="18" charset="0"/>
                        </a:rPr>
                        <m:t>)</m:t>
                      </m:r>
                    </m:oMath>
                  </m:oMathPara>
                </a14:m>
                <a:endParaRPr lang="en-US" sz="2400" dirty="0"/>
              </a:p>
            </p:txBody>
          </p:sp>
        </mc:Choice>
        <mc:Fallback xmlns="">
          <p:sp>
            <p:nvSpPr>
              <p:cNvPr id="12" name="Rectangle 11">
                <a:extLst>
                  <a:ext uri="{FF2B5EF4-FFF2-40B4-BE49-F238E27FC236}">
                    <a16:creationId xmlns:a16="http://schemas.microsoft.com/office/drawing/2014/main" id="{0FB8B07D-0657-404F-A177-AD119EBF8746}"/>
                  </a:ext>
                </a:extLst>
              </p:cNvPr>
              <p:cNvSpPr>
                <a:spLocks noRot="1" noChangeAspect="1" noMove="1" noResize="1" noEditPoints="1" noAdjustHandles="1" noChangeArrowheads="1" noChangeShapeType="1" noTextEdit="1"/>
              </p:cNvSpPr>
              <p:nvPr/>
            </p:nvSpPr>
            <p:spPr>
              <a:xfrm>
                <a:off x="7102786" y="2372088"/>
                <a:ext cx="5172442" cy="461665"/>
              </a:xfrm>
              <a:prstGeom prst="rect">
                <a:avLst/>
              </a:prstGeom>
              <a:blipFill>
                <a:blip r:embed="rId4"/>
                <a:stretch>
                  <a:fillRect b="-1842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4F5589B1-DBCA-1546-8AB9-5E9F80173E31}"/>
              </a:ext>
            </a:extLst>
          </p:cNvPr>
          <p:cNvPicPr>
            <a:picLocks noChangeAspect="1"/>
          </p:cNvPicPr>
          <p:nvPr/>
        </p:nvPicPr>
        <p:blipFill>
          <a:blip r:embed="rId5"/>
          <a:stretch>
            <a:fillRect/>
          </a:stretch>
        </p:blipFill>
        <p:spPr>
          <a:xfrm>
            <a:off x="1629294" y="3895641"/>
            <a:ext cx="8692443" cy="2208620"/>
          </a:xfrm>
          <a:prstGeom prst="rect">
            <a:avLst/>
          </a:prstGeom>
        </p:spPr>
      </p:pic>
    </p:spTree>
    <p:extLst>
      <p:ext uri="{BB962C8B-B14F-4D97-AF65-F5344CB8AC3E}">
        <p14:creationId xmlns:p14="http://schemas.microsoft.com/office/powerpoint/2010/main" val="1892209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Limitations of Graph Neural Networks</a:t>
            </a:r>
          </a:p>
        </p:txBody>
      </p:sp>
      <p:sp>
        <p:nvSpPr>
          <p:cNvPr id="28" name="Content Placeholder 2">
            <a:extLst>
              <a:ext uri="{FF2B5EF4-FFF2-40B4-BE49-F238E27FC236}">
                <a16:creationId xmlns:a16="http://schemas.microsoft.com/office/drawing/2014/main" id="{2F85CD2E-9147-4A49-90FA-DC89F84591FF}"/>
              </a:ext>
            </a:extLst>
          </p:cNvPr>
          <p:cNvSpPr txBox="1">
            <a:spLocks/>
          </p:cNvSpPr>
          <p:nvPr/>
        </p:nvSpPr>
        <p:spPr>
          <a:xfrm>
            <a:off x="496878" y="1803862"/>
            <a:ext cx="10277659" cy="43179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err="1">
                <a:latin typeface="Amazon Ember Light" panose="020B0403020204020204" pitchFamily="34" charset="0"/>
                <a:ea typeface="Amazon Ember Light" panose="020B0403020204020204" pitchFamily="34" charset="0"/>
                <a:cs typeface="Amazon Ember Light" panose="020B0403020204020204" pitchFamily="34" charset="0"/>
              </a:rPr>
              <a:t>Oversmoothing</a:t>
            </a:r>
            <a:r>
              <a:rPr lang="en-US" dirty="0">
                <a:latin typeface="Amazon Ember Light" panose="020B0403020204020204" pitchFamily="34" charset="0"/>
                <a:ea typeface="Amazon Ember Light" panose="020B0403020204020204" pitchFamily="34" charset="0"/>
                <a:cs typeface="Amazon Ember Light" panose="020B0403020204020204" pitchFamily="34" charset="0"/>
              </a:rPr>
              <a:t> : Loss of relevance of node features due to adding in neighbors’ features</a:t>
            </a:r>
          </a:p>
          <a:p>
            <a:pPr>
              <a:lnSpc>
                <a:spcPct val="150000"/>
              </a:lnSpc>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Scalability</a:t>
            </a:r>
          </a:p>
          <a:p>
            <a:pPr>
              <a:lnSpc>
                <a:spcPct val="150000"/>
              </a:lnSpc>
            </a:pPr>
            <a:endParaRPr lang="en-US"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54629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3399104" y="2445381"/>
            <a:ext cx="5665384" cy="697372"/>
          </a:xfrm>
        </p:spPr>
        <p:txBody>
          <a:bodyPr>
            <a:normAutofit fontScale="90000"/>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Walkthrough Notebooks</a:t>
            </a:r>
          </a:p>
        </p:txBody>
      </p:sp>
      <p:pic>
        <p:nvPicPr>
          <p:cNvPr id="3" name="Picture">
            <a:hlinkClick r:id="rId3"/>
            <a:extLst>
              <a:ext uri="{FF2B5EF4-FFF2-40B4-BE49-F238E27FC236}">
                <a16:creationId xmlns:a16="http://schemas.microsoft.com/office/drawing/2014/main" id="{8C86F82B-0646-8F4C-994F-836254660292}"/>
              </a:ext>
            </a:extLst>
          </p:cNvPr>
          <p:cNvPicPr/>
          <p:nvPr/>
        </p:nvPicPr>
        <p:blipFill>
          <a:blip r:embed="rId4"/>
          <a:srcRect t="14249" b="17540"/>
          <a:stretch>
            <a:fillRect/>
          </a:stretch>
        </p:blipFill>
        <p:spPr>
          <a:xfrm>
            <a:off x="4814476" y="3212918"/>
            <a:ext cx="2834640" cy="820420"/>
          </a:xfrm>
          <a:prstGeom prst="rect">
            <a:avLst/>
          </a:prstGeom>
        </p:spPr>
      </p:pic>
    </p:spTree>
    <p:extLst>
      <p:ext uri="{BB962C8B-B14F-4D97-AF65-F5344CB8AC3E}">
        <p14:creationId xmlns:p14="http://schemas.microsoft.com/office/powerpoint/2010/main" val="34669947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AD5F91-F97A-5F41-A21E-3EB716E0788F}"/>
              </a:ext>
            </a:extLst>
          </p:cNvPr>
          <p:cNvSpPr>
            <a:spLocks noGrp="1"/>
          </p:cNvSpPr>
          <p:nvPr>
            <p:ph type="body" sz="quarter" idx="10"/>
          </p:nvPr>
        </p:nvSpPr>
        <p:spPr>
          <a:xfrm>
            <a:off x="1336964" y="1836544"/>
            <a:ext cx="9518073" cy="2735457"/>
          </a:xfrm>
        </p:spPr>
        <p:txBody>
          <a:bodyPr/>
          <a:lstStyle/>
          <a:p>
            <a:r>
              <a:rPr lang="en-US" sz="4800" b="1"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Deep Graph Library</a:t>
            </a:r>
          </a:p>
        </p:txBody>
      </p:sp>
    </p:spTree>
    <p:extLst>
      <p:ext uri="{BB962C8B-B14F-4D97-AF65-F5344CB8AC3E}">
        <p14:creationId xmlns:p14="http://schemas.microsoft.com/office/powerpoint/2010/main" val="3085693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组合 75">
            <a:extLst>
              <a:ext uri="{FF2B5EF4-FFF2-40B4-BE49-F238E27FC236}">
                <a16:creationId xmlns:a16="http://schemas.microsoft.com/office/drawing/2014/main" id="{3B702DAE-DD00-0D4D-9D6E-C360CB36FBA8}"/>
              </a:ext>
            </a:extLst>
          </p:cNvPr>
          <p:cNvGrpSpPr/>
          <p:nvPr/>
        </p:nvGrpSpPr>
        <p:grpSpPr>
          <a:xfrm>
            <a:off x="7389798" y="584294"/>
            <a:ext cx="2787385" cy="2762859"/>
            <a:chOff x="214710" y="678838"/>
            <a:chExt cx="2090539" cy="1849267"/>
          </a:xfrm>
        </p:grpSpPr>
        <p:grpSp>
          <p:nvGrpSpPr>
            <p:cNvPr id="7" name="组合 76">
              <a:extLst>
                <a:ext uri="{FF2B5EF4-FFF2-40B4-BE49-F238E27FC236}">
                  <a16:creationId xmlns:a16="http://schemas.microsoft.com/office/drawing/2014/main" id="{3D04AEBA-76F7-8746-98A5-C703CA6DA674}"/>
                </a:ext>
              </a:extLst>
            </p:cNvPr>
            <p:cNvGrpSpPr/>
            <p:nvPr/>
          </p:nvGrpSpPr>
          <p:grpSpPr>
            <a:xfrm>
              <a:off x="1206794" y="1537911"/>
              <a:ext cx="172379" cy="990194"/>
              <a:chOff x="1206794" y="1537911"/>
              <a:chExt cx="172379" cy="990194"/>
            </a:xfrm>
          </p:grpSpPr>
          <p:sp>
            <p:nvSpPr>
              <p:cNvPr id="9" name="椭圆 78">
                <a:extLst>
                  <a:ext uri="{FF2B5EF4-FFF2-40B4-BE49-F238E27FC236}">
                    <a16:creationId xmlns:a16="http://schemas.microsoft.com/office/drawing/2014/main" id="{3E918B2A-F7F6-3E46-943E-466B97863BC3}"/>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10" name="直接连接符 79">
                <a:extLst>
                  <a:ext uri="{FF2B5EF4-FFF2-40B4-BE49-F238E27FC236}">
                    <a16:creationId xmlns:a16="http://schemas.microsoft.com/office/drawing/2014/main" id="{302E3043-7151-974F-9A0D-EA07A52BE645}"/>
                  </a:ext>
                </a:extLst>
              </p:cNvPr>
              <p:cNvCxnSpPr>
                <a:stCxn id="9"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DEFC8FE8-4239-4349-9381-FA0FF6F99625}"/>
                </a:ext>
              </a:extLst>
            </p:cNvPr>
            <p:cNvSpPr txBox="1"/>
            <p:nvPr/>
          </p:nvSpPr>
          <p:spPr>
            <a:xfrm>
              <a:off x="214710" y="678838"/>
              <a:ext cx="2090539" cy="885948"/>
            </a:xfrm>
            <a:prstGeom prst="rect">
              <a:avLst/>
            </a:prstGeom>
            <a:noFill/>
          </p:spPr>
          <p:txBody>
            <a:bodyPr wrap="square" rtlCol="0">
              <a:spAutoFit/>
            </a:bodyPr>
            <a:lstStyle/>
            <a:p>
              <a:pPr algn="ctr"/>
              <a:r>
                <a:rPr lang="en-US" altLang="zh-CN" sz="2400" b="1" dirty="0">
                  <a:latin typeface="Calibri" panose="020F0502020204030204" pitchFamily="34" charset="0"/>
                </a:rPr>
                <a:t>V0.43</a:t>
              </a:r>
            </a:p>
            <a:p>
              <a:pPr algn="ctr"/>
              <a:r>
                <a:rPr lang="en-US" altLang="zh-CN" sz="1867" dirty="0">
                  <a:latin typeface="Calibri" panose="020F0502020204030204" pitchFamily="34" charset="0"/>
                </a:rPr>
                <a:t>TF support</a:t>
              </a:r>
            </a:p>
            <a:p>
              <a:pPr algn="ctr"/>
              <a:r>
                <a:rPr lang="en-US" altLang="zh-CN" sz="1867" dirty="0">
                  <a:latin typeface="Calibri" panose="020F0502020204030204" pitchFamily="34" charset="0"/>
                </a:rPr>
                <a:t>DGL-KE/DGL-</a:t>
              </a:r>
              <a:r>
                <a:rPr lang="en-US" altLang="zh-CN" sz="1867" dirty="0" err="1">
                  <a:latin typeface="Calibri" panose="020F0502020204030204" pitchFamily="34" charset="0"/>
                </a:rPr>
                <a:t>LifeScie</a:t>
              </a:r>
              <a:endParaRPr lang="en-US" altLang="zh-CN" sz="1867" dirty="0">
                <a:latin typeface="Calibri" panose="020F0502020204030204" pitchFamily="34" charset="0"/>
              </a:endParaRPr>
            </a:p>
            <a:p>
              <a:pPr algn="ctr"/>
              <a:r>
                <a:rPr lang="en-US" altLang="zh-CN" sz="1867" dirty="0">
                  <a:latin typeface="Calibri" panose="020F0502020204030204" pitchFamily="34" charset="0"/>
                </a:rPr>
                <a:t>Sampling</a:t>
              </a:r>
              <a:endParaRPr lang="zh-CN" altLang="en-US" sz="1867" dirty="0">
                <a:latin typeface="Calibri" panose="020F0502020204030204" pitchFamily="34" charset="0"/>
              </a:endParaRPr>
            </a:p>
          </p:txBody>
        </p:sp>
      </p:grpSp>
      <p:sp>
        <p:nvSpPr>
          <p:cNvPr id="11" name="标题 1">
            <a:extLst>
              <a:ext uri="{FF2B5EF4-FFF2-40B4-BE49-F238E27FC236}">
                <a16:creationId xmlns:a16="http://schemas.microsoft.com/office/drawing/2014/main" id="{9F8E7C57-3E0D-EA4D-B668-F97E84259C6A}"/>
              </a:ext>
            </a:extLst>
          </p:cNvPr>
          <p:cNvSpPr>
            <a:spLocks noGrp="1"/>
          </p:cNvSpPr>
          <p:nvPr>
            <p:ph type="title"/>
          </p:nvPr>
        </p:nvSpPr>
        <p:spPr>
          <a:xfrm>
            <a:off x="838200" y="365125"/>
            <a:ext cx="10515600" cy="1325563"/>
          </a:xfrm>
        </p:spPr>
        <p:txBody>
          <a:bodyPr/>
          <a:lstStyle/>
          <a:p>
            <a:r>
              <a:rPr lang="en-US" altLang="zh-CN" dirty="0">
                <a:latin typeface="Amazon Ember" panose="020B0603020204020204" pitchFamily="34" charset="0"/>
                <a:ea typeface="Amazon Ember" panose="020B0603020204020204" pitchFamily="34" charset="0"/>
                <a:cs typeface="Amazon Ember" panose="020B0603020204020204" pitchFamily="34" charset="0"/>
              </a:rPr>
              <a:t>DGL: The history</a:t>
            </a:r>
            <a:endParaRPr lang="zh-CN" altLang="en-US" dirty="0">
              <a:latin typeface="Amazon Ember" panose="020B0603020204020204" pitchFamily="34" charset="0"/>
              <a:cs typeface="Amazon Ember" panose="020B0603020204020204" pitchFamily="34" charset="0"/>
            </a:endParaRPr>
          </a:p>
        </p:txBody>
      </p:sp>
      <p:cxnSp>
        <p:nvCxnSpPr>
          <p:cNvPr id="12" name="直接连接符 5">
            <a:extLst>
              <a:ext uri="{FF2B5EF4-FFF2-40B4-BE49-F238E27FC236}">
                <a16:creationId xmlns:a16="http://schemas.microsoft.com/office/drawing/2014/main" id="{EE8B3A48-653A-9A4B-9221-3D06AAC9FA47}"/>
              </a:ext>
            </a:extLst>
          </p:cNvPr>
          <p:cNvCxnSpPr/>
          <p:nvPr/>
        </p:nvCxnSpPr>
        <p:spPr>
          <a:xfrm>
            <a:off x="239349" y="3236979"/>
            <a:ext cx="1152128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3" name="组合 6">
            <a:extLst>
              <a:ext uri="{FF2B5EF4-FFF2-40B4-BE49-F238E27FC236}">
                <a16:creationId xmlns:a16="http://schemas.microsoft.com/office/drawing/2014/main" id="{B5D0A53F-394D-774F-A5AC-CBB8501F5A73}"/>
              </a:ext>
            </a:extLst>
          </p:cNvPr>
          <p:cNvGrpSpPr/>
          <p:nvPr/>
        </p:nvGrpSpPr>
        <p:grpSpPr>
          <a:xfrm>
            <a:off x="143340" y="3140968"/>
            <a:ext cx="601446" cy="467319"/>
            <a:chOff x="107504" y="2355726"/>
            <a:chExt cx="451085" cy="350489"/>
          </a:xfrm>
        </p:grpSpPr>
        <p:cxnSp>
          <p:nvCxnSpPr>
            <p:cNvPr id="14" name="直接连接符 7">
              <a:extLst>
                <a:ext uri="{FF2B5EF4-FFF2-40B4-BE49-F238E27FC236}">
                  <a16:creationId xmlns:a16="http://schemas.microsoft.com/office/drawing/2014/main" id="{9A58AE82-D272-D744-8B65-61EC407429E5}"/>
                </a:ext>
              </a:extLst>
            </p:cNvPr>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5B511365-8659-464A-B7C7-AB680B0F5852}"/>
                </a:ext>
              </a:extLst>
            </p:cNvPr>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2018</a:t>
              </a:r>
              <a:endParaRPr lang="zh-CN" altLang="en-US" sz="1600" dirty="0">
                <a:solidFill>
                  <a:schemeClr val="tx1">
                    <a:lumMod val="65000"/>
                    <a:lumOff val="35000"/>
                  </a:schemeClr>
                </a:solidFill>
              </a:endParaRPr>
            </a:p>
          </p:txBody>
        </p:sp>
      </p:grpSp>
      <p:grpSp>
        <p:nvGrpSpPr>
          <p:cNvPr id="16" name="组合 15">
            <a:extLst>
              <a:ext uri="{FF2B5EF4-FFF2-40B4-BE49-F238E27FC236}">
                <a16:creationId xmlns:a16="http://schemas.microsoft.com/office/drawing/2014/main" id="{AF02B6FA-8BF1-4844-88F2-67B06658809D}"/>
              </a:ext>
            </a:extLst>
          </p:cNvPr>
          <p:cNvGrpSpPr/>
          <p:nvPr/>
        </p:nvGrpSpPr>
        <p:grpSpPr>
          <a:xfrm>
            <a:off x="3695734" y="3156965"/>
            <a:ext cx="601446" cy="467319"/>
            <a:chOff x="107504" y="2355726"/>
            <a:chExt cx="451085" cy="350489"/>
          </a:xfrm>
        </p:grpSpPr>
        <p:cxnSp>
          <p:nvCxnSpPr>
            <p:cNvPr id="17" name="直接连接符 16">
              <a:extLst>
                <a:ext uri="{FF2B5EF4-FFF2-40B4-BE49-F238E27FC236}">
                  <a16:creationId xmlns:a16="http://schemas.microsoft.com/office/drawing/2014/main" id="{459F01EB-1C58-634F-AC9C-93BD7EACEA59}"/>
                </a:ext>
              </a:extLst>
            </p:cNvPr>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3B83E10-2724-F04A-9A47-8C4D676B0394}"/>
                </a:ext>
              </a:extLst>
            </p:cNvPr>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2019</a:t>
              </a:r>
              <a:endParaRPr lang="zh-CN" altLang="en-US" sz="1600" dirty="0">
                <a:solidFill>
                  <a:schemeClr val="tx1">
                    <a:lumMod val="65000"/>
                    <a:lumOff val="35000"/>
                  </a:schemeClr>
                </a:solidFill>
              </a:endParaRPr>
            </a:p>
          </p:txBody>
        </p:sp>
      </p:grpSp>
      <p:grpSp>
        <p:nvGrpSpPr>
          <p:cNvPr id="19" name="组合 24">
            <a:extLst>
              <a:ext uri="{FF2B5EF4-FFF2-40B4-BE49-F238E27FC236}">
                <a16:creationId xmlns:a16="http://schemas.microsoft.com/office/drawing/2014/main" id="{ADF9FA0C-7633-9548-9DF4-49D559A514B3}"/>
              </a:ext>
            </a:extLst>
          </p:cNvPr>
          <p:cNvGrpSpPr/>
          <p:nvPr/>
        </p:nvGrpSpPr>
        <p:grpSpPr>
          <a:xfrm>
            <a:off x="7536161" y="3135636"/>
            <a:ext cx="601446" cy="467319"/>
            <a:chOff x="107504" y="2355726"/>
            <a:chExt cx="451085" cy="350489"/>
          </a:xfrm>
        </p:grpSpPr>
        <p:cxnSp>
          <p:nvCxnSpPr>
            <p:cNvPr id="20" name="直接连接符 25">
              <a:extLst>
                <a:ext uri="{FF2B5EF4-FFF2-40B4-BE49-F238E27FC236}">
                  <a16:creationId xmlns:a16="http://schemas.microsoft.com/office/drawing/2014/main" id="{0EAD01BB-3D9B-F84E-8B81-8649F18AABAD}"/>
                </a:ext>
              </a:extLst>
            </p:cNvPr>
            <p:cNvCxnSpPr/>
            <p:nvPr/>
          </p:nvCxnSpPr>
          <p:spPr>
            <a:xfrm flipV="1">
              <a:off x="395536" y="2355726"/>
              <a:ext cx="0" cy="72008"/>
            </a:xfrm>
            <a:prstGeom prst="line">
              <a:avLst/>
            </a:prstGeom>
            <a:ln w="28575">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A65D221F-549B-194D-ADD0-FBF1BEC0BC97}"/>
                </a:ext>
              </a:extLst>
            </p:cNvPr>
            <p:cNvSpPr txBox="1"/>
            <p:nvPr/>
          </p:nvSpPr>
          <p:spPr>
            <a:xfrm>
              <a:off x="107504" y="2452300"/>
              <a:ext cx="451085" cy="253915"/>
            </a:xfrm>
            <a:prstGeom prst="rect">
              <a:avLst/>
            </a:prstGeom>
            <a:noFill/>
          </p:spPr>
          <p:txBody>
            <a:bodyPr wrap="none" rtlCol="0">
              <a:spAutoFit/>
            </a:bodyPr>
            <a:lstStyle/>
            <a:p>
              <a:r>
                <a:rPr lang="en-US" altLang="zh-CN" sz="1600" dirty="0">
                  <a:solidFill>
                    <a:schemeClr val="tx1">
                      <a:lumMod val="65000"/>
                      <a:lumOff val="35000"/>
                    </a:schemeClr>
                  </a:solidFill>
                </a:rPr>
                <a:t>2020</a:t>
              </a:r>
              <a:endParaRPr lang="zh-CN" altLang="en-US" sz="1600" dirty="0">
                <a:solidFill>
                  <a:schemeClr val="tx1">
                    <a:lumMod val="65000"/>
                    <a:lumOff val="35000"/>
                  </a:schemeClr>
                </a:solidFill>
              </a:endParaRPr>
            </a:p>
          </p:txBody>
        </p:sp>
      </p:grpSp>
      <p:grpSp>
        <p:nvGrpSpPr>
          <p:cNvPr id="22" name="组合 27">
            <a:extLst>
              <a:ext uri="{FF2B5EF4-FFF2-40B4-BE49-F238E27FC236}">
                <a16:creationId xmlns:a16="http://schemas.microsoft.com/office/drawing/2014/main" id="{B88BD900-6C42-5A46-B0BA-B28537656E8D}"/>
              </a:ext>
            </a:extLst>
          </p:cNvPr>
          <p:cNvGrpSpPr/>
          <p:nvPr/>
        </p:nvGrpSpPr>
        <p:grpSpPr>
          <a:xfrm>
            <a:off x="719403" y="3140969"/>
            <a:ext cx="1632181" cy="2247299"/>
            <a:chOff x="539552" y="2355726"/>
            <a:chExt cx="1224136" cy="1685474"/>
          </a:xfrm>
        </p:grpSpPr>
        <p:grpSp>
          <p:nvGrpSpPr>
            <p:cNvPr id="23" name="组合 28">
              <a:extLst>
                <a:ext uri="{FF2B5EF4-FFF2-40B4-BE49-F238E27FC236}">
                  <a16:creationId xmlns:a16="http://schemas.microsoft.com/office/drawing/2014/main" id="{561FA48D-BE50-9042-A3A4-9CB454DDDFB8}"/>
                </a:ext>
              </a:extLst>
            </p:cNvPr>
            <p:cNvGrpSpPr/>
            <p:nvPr/>
          </p:nvGrpSpPr>
          <p:grpSpPr>
            <a:xfrm>
              <a:off x="1095087" y="2355726"/>
              <a:ext cx="172379" cy="1080120"/>
              <a:chOff x="1095087" y="2355726"/>
              <a:chExt cx="172379" cy="1080120"/>
            </a:xfrm>
          </p:grpSpPr>
          <p:sp>
            <p:nvSpPr>
              <p:cNvPr id="25" name="椭圆 30">
                <a:extLst>
                  <a:ext uri="{FF2B5EF4-FFF2-40B4-BE49-F238E27FC236}">
                    <a16:creationId xmlns:a16="http://schemas.microsoft.com/office/drawing/2014/main" id="{1B400D12-E177-D347-B374-E9FB92703CC6}"/>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26" name="直接连接符 31">
                <a:extLst>
                  <a:ext uri="{FF2B5EF4-FFF2-40B4-BE49-F238E27FC236}">
                    <a16:creationId xmlns:a16="http://schemas.microsoft.com/office/drawing/2014/main" id="{E693CA1F-6F0B-D14D-B870-8195E1459A78}"/>
                  </a:ext>
                </a:extLst>
              </p:cNvPr>
              <p:cNvCxnSpPr>
                <a:stCxn id="25"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22DE9324-6B8C-F54C-A89A-3D8ECA3434C8}"/>
                </a:ext>
              </a:extLst>
            </p:cNvPr>
            <p:cNvSpPr txBox="1"/>
            <p:nvPr/>
          </p:nvSpPr>
          <p:spPr>
            <a:xfrm>
              <a:off x="539552" y="3417952"/>
              <a:ext cx="1224136" cy="623248"/>
            </a:xfrm>
            <a:prstGeom prst="rect">
              <a:avLst/>
            </a:prstGeom>
            <a:noFill/>
          </p:spPr>
          <p:txBody>
            <a:bodyPr wrap="square" rtlCol="0">
              <a:spAutoFit/>
            </a:bodyPr>
            <a:lstStyle/>
            <a:p>
              <a:pPr algn="ctr"/>
              <a:r>
                <a:rPr lang="en-US" altLang="zh-CN" sz="2400" dirty="0">
                  <a:latin typeface="Calibri" panose="020F0502020204030204" pitchFamily="34" charset="0"/>
                </a:rPr>
                <a:t>First prototype</a:t>
              </a:r>
              <a:endParaRPr lang="zh-CN" altLang="en-US" sz="2400" dirty="0">
                <a:latin typeface="Calibri" panose="020F0502020204030204" pitchFamily="34" charset="0"/>
              </a:endParaRPr>
            </a:p>
          </p:txBody>
        </p:sp>
      </p:grpSp>
      <p:grpSp>
        <p:nvGrpSpPr>
          <p:cNvPr id="27" name="组合 32">
            <a:extLst>
              <a:ext uri="{FF2B5EF4-FFF2-40B4-BE49-F238E27FC236}">
                <a16:creationId xmlns:a16="http://schemas.microsoft.com/office/drawing/2014/main" id="{9E864D4B-EB71-CB49-AEA7-9BD6FEA62288}"/>
              </a:ext>
            </a:extLst>
          </p:cNvPr>
          <p:cNvGrpSpPr/>
          <p:nvPr/>
        </p:nvGrpSpPr>
        <p:grpSpPr>
          <a:xfrm>
            <a:off x="1460116" y="1235910"/>
            <a:ext cx="2016224" cy="2134897"/>
            <a:chOff x="504959" y="926932"/>
            <a:chExt cx="1512168" cy="1601173"/>
          </a:xfrm>
        </p:grpSpPr>
        <p:grpSp>
          <p:nvGrpSpPr>
            <p:cNvPr id="29" name="组合 33">
              <a:extLst>
                <a:ext uri="{FF2B5EF4-FFF2-40B4-BE49-F238E27FC236}">
                  <a16:creationId xmlns:a16="http://schemas.microsoft.com/office/drawing/2014/main" id="{089281AA-F03A-D540-B702-CAB0FF13BB5B}"/>
                </a:ext>
              </a:extLst>
            </p:cNvPr>
            <p:cNvGrpSpPr/>
            <p:nvPr/>
          </p:nvGrpSpPr>
          <p:grpSpPr>
            <a:xfrm>
              <a:off x="1095087" y="1635646"/>
              <a:ext cx="172379" cy="892459"/>
              <a:chOff x="1095087" y="1635646"/>
              <a:chExt cx="172379" cy="892459"/>
            </a:xfrm>
          </p:grpSpPr>
          <p:sp>
            <p:nvSpPr>
              <p:cNvPr id="31" name="椭圆 35">
                <a:extLst>
                  <a:ext uri="{FF2B5EF4-FFF2-40B4-BE49-F238E27FC236}">
                    <a16:creationId xmlns:a16="http://schemas.microsoft.com/office/drawing/2014/main" id="{FC30D6B9-6FE2-E742-867E-7048D2473CE6}"/>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2" name="直接连接符 36">
                <a:extLst>
                  <a:ext uri="{FF2B5EF4-FFF2-40B4-BE49-F238E27FC236}">
                    <a16:creationId xmlns:a16="http://schemas.microsoft.com/office/drawing/2014/main" id="{38AD1961-2C51-DC49-9B73-6877788BAF8A}"/>
                  </a:ext>
                </a:extLst>
              </p:cNvPr>
              <p:cNvCxnSpPr>
                <a:stCxn id="31" idx="0"/>
              </p:cNvCxnSpPr>
              <p:nvPr/>
            </p:nvCxnSpPr>
            <p:spPr>
              <a:xfrm flipV="1">
                <a:off x="1181277" y="1635646"/>
                <a:ext cx="0" cy="72008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82DEB2AC-EE6F-C248-92E0-2E276BAF774B}"/>
                </a:ext>
              </a:extLst>
            </p:cNvPr>
            <p:cNvSpPr txBox="1"/>
            <p:nvPr/>
          </p:nvSpPr>
          <p:spPr>
            <a:xfrm>
              <a:off x="504959" y="926932"/>
              <a:ext cx="1512168" cy="623248"/>
            </a:xfrm>
            <a:prstGeom prst="rect">
              <a:avLst/>
            </a:prstGeom>
            <a:noFill/>
          </p:spPr>
          <p:txBody>
            <a:bodyPr wrap="square" rtlCol="0">
              <a:spAutoFit/>
            </a:bodyPr>
            <a:lstStyle/>
            <a:p>
              <a:pPr algn="ctr"/>
              <a:r>
                <a:rPr lang="en-US" altLang="zh-CN" sz="2400" dirty="0">
                  <a:latin typeface="Calibri" panose="020F0502020204030204" pitchFamily="34" charset="0"/>
                </a:rPr>
                <a:t>Development started</a:t>
              </a:r>
              <a:endParaRPr lang="zh-CN" altLang="en-US" sz="2400" dirty="0">
                <a:latin typeface="Calibri" panose="020F0502020204030204" pitchFamily="34" charset="0"/>
              </a:endParaRPr>
            </a:p>
          </p:txBody>
        </p:sp>
      </p:grpSp>
      <p:grpSp>
        <p:nvGrpSpPr>
          <p:cNvPr id="33" name="组合 52">
            <a:extLst>
              <a:ext uri="{FF2B5EF4-FFF2-40B4-BE49-F238E27FC236}">
                <a16:creationId xmlns:a16="http://schemas.microsoft.com/office/drawing/2014/main" id="{8D643DFE-FC16-BB41-840A-832911924253}"/>
              </a:ext>
            </a:extLst>
          </p:cNvPr>
          <p:cNvGrpSpPr/>
          <p:nvPr/>
        </p:nvGrpSpPr>
        <p:grpSpPr>
          <a:xfrm>
            <a:off x="3004464" y="3135636"/>
            <a:ext cx="1502432" cy="2524298"/>
            <a:chOff x="629725" y="2355726"/>
            <a:chExt cx="1126824" cy="1893223"/>
          </a:xfrm>
        </p:grpSpPr>
        <p:grpSp>
          <p:nvGrpSpPr>
            <p:cNvPr id="34" name="组合 53">
              <a:extLst>
                <a:ext uri="{FF2B5EF4-FFF2-40B4-BE49-F238E27FC236}">
                  <a16:creationId xmlns:a16="http://schemas.microsoft.com/office/drawing/2014/main" id="{EFEB4A8D-E057-2444-8E2B-EA0482380F67}"/>
                </a:ext>
              </a:extLst>
            </p:cNvPr>
            <p:cNvGrpSpPr/>
            <p:nvPr/>
          </p:nvGrpSpPr>
          <p:grpSpPr>
            <a:xfrm>
              <a:off x="1095087" y="2355726"/>
              <a:ext cx="172379" cy="1080120"/>
              <a:chOff x="1095087" y="2355726"/>
              <a:chExt cx="172379" cy="1080120"/>
            </a:xfrm>
          </p:grpSpPr>
          <p:sp>
            <p:nvSpPr>
              <p:cNvPr id="36" name="椭圆 55">
                <a:extLst>
                  <a:ext uri="{FF2B5EF4-FFF2-40B4-BE49-F238E27FC236}">
                    <a16:creationId xmlns:a16="http://schemas.microsoft.com/office/drawing/2014/main" id="{CBBC0B54-B018-164F-B909-85C4C0E4449C}"/>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37" name="直接连接符 56">
                <a:extLst>
                  <a:ext uri="{FF2B5EF4-FFF2-40B4-BE49-F238E27FC236}">
                    <a16:creationId xmlns:a16="http://schemas.microsoft.com/office/drawing/2014/main" id="{D6BFB677-8F58-714C-BCD8-9442CAC6F1F7}"/>
                  </a:ext>
                </a:extLst>
              </p:cNvPr>
              <p:cNvCxnSpPr>
                <a:stCxn id="36" idx="4"/>
              </p:cNvCxnSpPr>
              <p:nvPr/>
            </p:nvCxnSpPr>
            <p:spPr>
              <a:xfrm>
                <a:off x="1181277" y="2528105"/>
                <a:ext cx="0" cy="907741"/>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EA3FD88A-FDFC-7245-A3B4-66B3E98FFDCC}"/>
                </a:ext>
              </a:extLst>
            </p:cNvPr>
            <p:cNvSpPr txBox="1"/>
            <p:nvPr/>
          </p:nvSpPr>
          <p:spPr>
            <a:xfrm>
              <a:off x="629725" y="3417952"/>
              <a:ext cx="1126824" cy="830997"/>
            </a:xfrm>
            <a:prstGeom prst="rect">
              <a:avLst/>
            </a:prstGeom>
            <a:noFill/>
          </p:spPr>
          <p:txBody>
            <a:bodyPr wrap="square" rtlCol="0">
              <a:spAutoFit/>
            </a:bodyPr>
            <a:lstStyle/>
            <a:p>
              <a:pPr algn="ctr"/>
              <a:r>
                <a:rPr lang="en-US" altLang="zh-CN" sz="2400" b="1" dirty="0">
                  <a:solidFill>
                    <a:srgbClr val="C00000"/>
                  </a:solidFill>
                  <a:latin typeface="Calibri" panose="020F0502020204030204" pitchFamily="34" charset="0"/>
                </a:rPr>
                <a:t>V0.1</a:t>
              </a:r>
            </a:p>
            <a:p>
              <a:pPr algn="ctr"/>
              <a:r>
                <a:rPr lang="en-US" altLang="zh-CN" dirty="0">
                  <a:solidFill>
                    <a:srgbClr val="C00000"/>
                  </a:solidFill>
                  <a:latin typeface="Calibri" panose="020F0502020204030204" pitchFamily="34" charset="0"/>
                </a:rPr>
                <a:t>(NeurIPS’18)</a:t>
              </a:r>
              <a:endParaRPr lang="zh-CN" altLang="en-US" dirty="0">
                <a:solidFill>
                  <a:srgbClr val="C00000"/>
                </a:solidFill>
                <a:latin typeface="Calibri" panose="020F0502020204030204" pitchFamily="34" charset="0"/>
              </a:endParaRPr>
            </a:p>
            <a:p>
              <a:pPr algn="ctr"/>
              <a:endParaRPr lang="zh-CN" altLang="en-US" sz="2400" b="1" dirty="0">
                <a:latin typeface="Calibri" panose="020F0502020204030204" pitchFamily="34" charset="0"/>
              </a:endParaRPr>
            </a:p>
          </p:txBody>
        </p:sp>
      </p:grpSp>
      <p:grpSp>
        <p:nvGrpSpPr>
          <p:cNvPr id="38" name="组合 57">
            <a:extLst>
              <a:ext uri="{FF2B5EF4-FFF2-40B4-BE49-F238E27FC236}">
                <a16:creationId xmlns:a16="http://schemas.microsoft.com/office/drawing/2014/main" id="{64CB4071-CA35-D449-AEFD-E814AF907B86}"/>
              </a:ext>
            </a:extLst>
          </p:cNvPr>
          <p:cNvGrpSpPr/>
          <p:nvPr/>
        </p:nvGrpSpPr>
        <p:grpSpPr>
          <a:xfrm>
            <a:off x="3791745" y="1305153"/>
            <a:ext cx="1632180" cy="2039020"/>
            <a:chOff x="558723" y="1163327"/>
            <a:chExt cx="1224135" cy="1364778"/>
          </a:xfrm>
        </p:grpSpPr>
        <p:grpSp>
          <p:nvGrpSpPr>
            <p:cNvPr id="39" name="组合 58">
              <a:extLst>
                <a:ext uri="{FF2B5EF4-FFF2-40B4-BE49-F238E27FC236}">
                  <a16:creationId xmlns:a16="http://schemas.microsoft.com/office/drawing/2014/main" id="{97F37ED0-55EF-9544-81B8-5CBA1FB26A0B}"/>
                </a:ext>
              </a:extLst>
            </p:cNvPr>
            <p:cNvGrpSpPr/>
            <p:nvPr/>
          </p:nvGrpSpPr>
          <p:grpSpPr>
            <a:xfrm>
              <a:off x="1095087" y="1749468"/>
              <a:ext cx="172379" cy="778637"/>
              <a:chOff x="1095087" y="1749468"/>
              <a:chExt cx="172379" cy="778637"/>
            </a:xfrm>
          </p:grpSpPr>
          <p:sp>
            <p:nvSpPr>
              <p:cNvPr id="41" name="椭圆 60">
                <a:extLst>
                  <a:ext uri="{FF2B5EF4-FFF2-40B4-BE49-F238E27FC236}">
                    <a16:creationId xmlns:a16="http://schemas.microsoft.com/office/drawing/2014/main" id="{423289D5-3B9D-084E-8A4A-F13CA6D42A00}"/>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42" name="直接连接符 61">
                <a:extLst>
                  <a:ext uri="{FF2B5EF4-FFF2-40B4-BE49-F238E27FC236}">
                    <a16:creationId xmlns:a16="http://schemas.microsoft.com/office/drawing/2014/main" id="{731E2608-239E-E844-A44C-B22742A3CDAB}"/>
                  </a:ext>
                </a:extLst>
              </p:cNvPr>
              <p:cNvCxnSpPr>
                <a:stCxn id="41" idx="0"/>
              </p:cNvCxnSpPr>
              <p:nvPr/>
            </p:nvCxnSpPr>
            <p:spPr>
              <a:xfrm flipH="1" flipV="1">
                <a:off x="1181276" y="1749468"/>
                <a:ext cx="1" cy="606258"/>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7D60FA85-1348-D046-A332-C3D59C6D6DE8}"/>
                </a:ext>
              </a:extLst>
            </p:cNvPr>
            <p:cNvSpPr txBox="1"/>
            <p:nvPr/>
          </p:nvSpPr>
          <p:spPr>
            <a:xfrm>
              <a:off x="558723" y="1163327"/>
              <a:ext cx="1224135" cy="501320"/>
            </a:xfrm>
            <a:prstGeom prst="rect">
              <a:avLst/>
            </a:prstGeom>
            <a:noFill/>
          </p:spPr>
          <p:txBody>
            <a:bodyPr wrap="square" rtlCol="0">
              <a:spAutoFit/>
            </a:bodyPr>
            <a:lstStyle/>
            <a:p>
              <a:pPr algn="ctr"/>
              <a:r>
                <a:rPr lang="en-US" altLang="zh-CN" sz="2400" b="1" dirty="0">
                  <a:latin typeface="Calibri" panose="020F0502020204030204" pitchFamily="34" charset="0"/>
                </a:rPr>
                <a:t>V0.2</a:t>
              </a:r>
            </a:p>
            <a:p>
              <a:pPr algn="ctr"/>
              <a:r>
                <a:rPr lang="en-US" altLang="zh-CN" sz="1867" dirty="0">
                  <a:latin typeface="Calibri" panose="020F0502020204030204" pitchFamily="34" charset="0"/>
                </a:rPr>
                <a:t>Sampling APIs</a:t>
              </a:r>
              <a:endParaRPr lang="zh-CN" altLang="en-US" sz="1867" dirty="0">
                <a:latin typeface="Calibri" panose="020F0502020204030204" pitchFamily="34" charset="0"/>
              </a:endParaRPr>
            </a:p>
          </p:txBody>
        </p:sp>
      </p:grpSp>
      <p:grpSp>
        <p:nvGrpSpPr>
          <p:cNvPr id="43" name="组合 62">
            <a:extLst>
              <a:ext uri="{FF2B5EF4-FFF2-40B4-BE49-F238E27FC236}">
                <a16:creationId xmlns:a16="http://schemas.microsoft.com/office/drawing/2014/main" id="{4C7FD2BC-D2A2-5141-B7B8-10B3FE16D23D}"/>
              </a:ext>
            </a:extLst>
          </p:cNvPr>
          <p:cNvGrpSpPr/>
          <p:nvPr/>
        </p:nvGrpSpPr>
        <p:grpSpPr>
          <a:xfrm>
            <a:off x="4217736" y="3098247"/>
            <a:ext cx="2688299" cy="2026993"/>
            <a:chOff x="173164" y="2355726"/>
            <a:chExt cx="2016224" cy="1520244"/>
          </a:xfrm>
        </p:grpSpPr>
        <p:grpSp>
          <p:nvGrpSpPr>
            <p:cNvPr id="44" name="组合 63">
              <a:extLst>
                <a:ext uri="{FF2B5EF4-FFF2-40B4-BE49-F238E27FC236}">
                  <a16:creationId xmlns:a16="http://schemas.microsoft.com/office/drawing/2014/main" id="{78936FB7-0EC8-7840-A548-563EB5F22D25}"/>
                </a:ext>
              </a:extLst>
            </p:cNvPr>
            <p:cNvGrpSpPr/>
            <p:nvPr/>
          </p:nvGrpSpPr>
          <p:grpSpPr>
            <a:xfrm>
              <a:off x="1095087" y="2355726"/>
              <a:ext cx="172379" cy="658292"/>
              <a:chOff x="1095087" y="2355726"/>
              <a:chExt cx="172379" cy="658292"/>
            </a:xfrm>
          </p:grpSpPr>
          <p:sp>
            <p:nvSpPr>
              <p:cNvPr id="46" name="椭圆 65">
                <a:extLst>
                  <a:ext uri="{FF2B5EF4-FFF2-40B4-BE49-F238E27FC236}">
                    <a16:creationId xmlns:a16="http://schemas.microsoft.com/office/drawing/2014/main" id="{FCBC1ECC-95A0-DC48-904E-3F3AA32415BF}"/>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47" name="直接连接符 66">
                <a:extLst>
                  <a:ext uri="{FF2B5EF4-FFF2-40B4-BE49-F238E27FC236}">
                    <a16:creationId xmlns:a16="http://schemas.microsoft.com/office/drawing/2014/main" id="{AE4CC800-829A-3346-B20B-2479C9FFC283}"/>
                  </a:ext>
                </a:extLst>
              </p:cNvPr>
              <p:cNvCxnSpPr>
                <a:stCxn id="46" idx="4"/>
              </p:cNvCxnSpPr>
              <p:nvPr/>
            </p:nvCxnSpPr>
            <p:spPr>
              <a:xfrm flipH="1">
                <a:off x="1181276" y="2528105"/>
                <a:ext cx="1" cy="48591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EF70A650-9536-9143-B01C-7D0A9DD86F5F}"/>
                </a:ext>
              </a:extLst>
            </p:cNvPr>
            <p:cNvSpPr txBox="1"/>
            <p:nvPr/>
          </p:nvSpPr>
          <p:spPr>
            <a:xfrm>
              <a:off x="173164" y="3083397"/>
              <a:ext cx="2016224" cy="792573"/>
            </a:xfrm>
            <a:prstGeom prst="rect">
              <a:avLst/>
            </a:prstGeom>
            <a:noFill/>
          </p:spPr>
          <p:txBody>
            <a:bodyPr wrap="square" rtlCol="0">
              <a:spAutoFit/>
            </a:bodyPr>
            <a:lstStyle/>
            <a:p>
              <a:pPr algn="ctr"/>
              <a:r>
                <a:rPr lang="en-US" altLang="zh-CN" sz="2400" b="1" dirty="0">
                  <a:latin typeface="Calibri" panose="020F0502020204030204" pitchFamily="34" charset="0"/>
                </a:rPr>
                <a:t>V0.3</a:t>
              </a:r>
            </a:p>
            <a:p>
              <a:pPr algn="ctr"/>
              <a:r>
                <a:rPr lang="en-US" altLang="zh-CN" sz="1867" dirty="0">
                  <a:latin typeface="Calibri" panose="020F0502020204030204" pitchFamily="34" charset="0"/>
                </a:rPr>
                <a:t>Fused message passing</a:t>
              </a:r>
            </a:p>
            <a:p>
              <a:pPr algn="ctr"/>
              <a:r>
                <a:rPr lang="en-US" altLang="zh-CN" dirty="0">
                  <a:latin typeface="Calibri" panose="020F0502020204030204" pitchFamily="34" charset="0"/>
                </a:rPr>
                <a:t>Multi-GPU/-core</a:t>
              </a:r>
              <a:endParaRPr lang="en-US" altLang="zh-CN" sz="1600" dirty="0">
                <a:latin typeface="Calibri" panose="020F0502020204030204" pitchFamily="34" charset="0"/>
              </a:endParaRPr>
            </a:p>
          </p:txBody>
        </p:sp>
      </p:grpSp>
      <p:grpSp>
        <p:nvGrpSpPr>
          <p:cNvPr id="48" name="组合 75">
            <a:extLst>
              <a:ext uri="{FF2B5EF4-FFF2-40B4-BE49-F238E27FC236}">
                <a16:creationId xmlns:a16="http://schemas.microsoft.com/office/drawing/2014/main" id="{54FF3A8E-42EF-0942-9791-5CDBE4088299}"/>
              </a:ext>
            </a:extLst>
          </p:cNvPr>
          <p:cNvGrpSpPr/>
          <p:nvPr/>
        </p:nvGrpSpPr>
        <p:grpSpPr>
          <a:xfrm>
            <a:off x="5327915" y="729860"/>
            <a:ext cx="1632180" cy="2642349"/>
            <a:chOff x="630730" y="759499"/>
            <a:chExt cx="1224135" cy="1768606"/>
          </a:xfrm>
        </p:grpSpPr>
        <p:grpSp>
          <p:nvGrpSpPr>
            <p:cNvPr id="49" name="组合 76">
              <a:extLst>
                <a:ext uri="{FF2B5EF4-FFF2-40B4-BE49-F238E27FC236}">
                  <a16:creationId xmlns:a16="http://schemas.microsoft.com/office/drawing/2014/main" id="{C52B957A-07B5-234D-A39D-4B5829F25E73}"/>
                </a:ext>
              </a:extLst>
            </p:cNvPr>
            <p:cNvGrpSpPr/>
            <p:nvPr/>
          </p:nvGrpSpPr>
          <p:grpSpPr>
            <a:xfrm>
              <a:off x="1206794" y="1537911"/>
              <a:ext cx="172379" cy="990194"/>
              <a:chOff x="1206794" y="1537911"/>
              <a:chExt cx="172379" cy="990194"/>
            </a:xfrm>
          </p:grpSpPr>
          <p:sp>
            <p:nvSpPr>
              <p:cNvPr id="51" name="椭圆 78">
                <a:extLst>
                  <a:ext uri="{FF2B5EF4-FFF2-40B4-BE49-F238E27FC236}">
                    <a16:creationId xmlns:a16="http://schemas.microsoft.com/office/drawing/2014/main" id="{6AC31BD4-0156-AC43-8C66-1663F6B0B86D}"/>
                  </a:ext>
                </a:extLst>
              </p:cNvPr>
              <p:cNvSpPr/>
              <p:nvPr/>
            </p:nvSpPr>
            <p:spPr>
              <a:xfrm>
                <a:off x="1206794"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2" name="直接连接符 79">
                <a:extLst>
                  <a:ext uri="{FF2B5EF4-FFF2-40B4-BE49-F238E27FC236}">
                    <a16:creationId xmlns:a16="http://schemas.microsoft.com/office/drawing/2014/main" id="{FDABB035-1870-0542-A21A-FB1D92AFFAB8}"/>
                  </a:ext>
                </a:extLst>
              </p:cNvPr>
              <p:cNvCxnSpPr>
                <a:stCxn id="51" idx="0"/>
              </p:cNvCxnSpPr>
              <p:nvPr/>
            </p:nvCxnSpPr>
            <p:spPr>
              <a:xfrm flipH="1" flipV="1">
                <a:off x="1292983" y="1537911"/>
                <a:ext cx="1" cy="817815"/>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6C299EC5-D4E6-644E-A707-B4DCA2F588FC}"/>
                </a:ext>
              </a:extLst>
            </p:cNvPr>
            <p:cNvSpPr txBox="1"/>
            <p:nvPr/>
          </p:nvSpPr>
          <p:spPr>
            <a:xfrm>
              <a:off x="630730" y="759499"/>
              <a:ext cx="1224135" cy="693634"/>
            </a:xfrm>
            <a:prstGeom prst="rect">
              <a:avLst/>
            </a:prstGeom>
            <a:noFill/>
          </p:spPr>
          <p:txBody>
            <a:bodyPr wrap="square" rtlCol="0">
              <a:spAutoFit/>
            </a:bodyPr>
            <a:lstStyle/>
            <a:p>
              <a:pPr algn="ctr"/>
              <a:r>
                <a:rPr lang="en-US" altLang="zh-CN" sz="2400" b="1" dirty="0">
                  <a:latin typeface="Calibri" panose="020F0502020204030204" pitchFamily="34" charset="0"/>
                </a:rPr>
                <a:t>V0.3.1</a:t>
              </a:r>
            </a:p>
            <a:p>
              <a:pPr algn="ctr"/>
              <a:r>
                <a:rPr lang="en-US" altLang="zh-CN" sz="1867" dirty="0">
                  <a:latin typeface="Calibri" panose="020F0502020204030204" pitchFamily="34" charset="0"/>
                </a:rPr>
                <a:t>NN modules</a:t>
              </a:r>
            </a:p>
            <a:p>
              <a:pPr algn="ctr"/>
              <a:r>
                <a:rPr lang="en-US" altLang="zh-CN" sz="1867" dirty="0">
                  <a:latin typeface="Calibri" panose="020F0502020204030204" pitchFamily="34" charset="0"/>
                </a:rPr>
                <a:t>DGL-</a:t>
              </a:r>
              <a:r>
                <a:rPr lang="en-US" altLang="zh-CN" sz="1867" dirty="0" err="1">
                  <a:latin typeface="Calibri" panose="020F0502020204030204" pitchFamily="34" charset="0"/>
                </a:rPr>
                <a:t>Chem</a:t>
              </a:r>
              <a:endParaRPr lang="zh-CN" altLang="en-US" sz="1867" dirty="0">
                <a:latin typeface="Calibri" panose="020F0502020204030204" pitchFamily="34" charset="0"/>
              </a:endParaRPr>
            </a:p>
          </p:txBody>
        </p:sp>
      </p:grpSp>
      <p:grpSp>
        <p:nvGrpSpPr>
          <p:cNvPr id="53" name="组合 85">
            <a:extLst>
              <a:ext uri="{FF2B5EF4-FFF2-40B4-BE49-F238E27FC236}">
                <a16:creationId xmlns:a16="http://schemas.microsoft.com/office/drawing/2014/main" id="{05A0E5DE-E4A5-FD45-B220-80AD61053422}"/>
              </a:ext>
            </a:extLst>
          </p:cNvPr>
          <p:cNvGrpSpPr/>
          <p:nvPr/>
        </p:nvGrpSpPr>
        <p:grpSpPr>
          <a:xfrm>
            <a:off x="5999989" y="3115295"/>
            <a:ext cx="2688299" cy="2806579"/>
            <a:chOff x="213710" y="2355726"/>
            <a:chExt cx="2016224" cy="2104934"/>
          </a:xfrm>
        </p:grpSpPr>
        <p:grpSp>
          <p:nvGrpSpPr>
            <p:cNvPr id="54" name="组合 86">
              <a:extLst>
                <a:ext uri="{FF2B5EF4-FFF2-40B4-BE49-F238E27FC236}">
                  <a16:creationId xmlns:a16="http://schemas.microsoft.com/office/drawing/2014/main" id="{C00456FB-3804-D04B-8C8F-FF4C74597B7E}"/>
                </a:ext>
              </a:extLst>
            </p:cNvPr>
            <p:cNvGrpSpPr/>
            <p:nvPr/>
          </p:nvGrpSpPr>
          <p:grpSpPr>
            <a:xfrm>
              <a:off x="1095087" y="2355726"/>
              <a:ext cx="172379" cy="1281765"/>
              <a:chOff x="1095087" y="2355726"/>
              <a:chExt cx="172379" cy="1281765"/>
            </a:xfrm>
          </p:grpSpPr>
          <p:sp>
            <p:nvSpPr>
              <p:cNvPr id="56" name="椭圆 88">
                <a:extLst>
                  <a:ext uri="{FF2B5EF4-FFF2-40B4-BE49-F238E27FC236}">
                    <a16:creationId xmlns:a16="http://schemas.microsoft.com/office/drawing/2014/main" id="{05B129DB-D88B-7545-97B9-C5E57D4986D1}"/>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57" name="直接连接符 89">
                <a:extLst>
                  <a:ext uri="{FF2B5EF4-FFF2-40B4-BE49-F238E27FC236}">
                    <a16:creationId xmlns:a16="http://schemas.microsoft.com/office/drawing/2014/main" id="{817BCD3B-0FED-9049-BAAD-01232A2816D0}"/>
                  </a:ext>
                </a:extLst>
              </p:cNvPr>
              <p:cNvCxnSpPr>
                <a:stCxn id="56"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07039AF1-8342-3F40-B6EA-13081052F1C7}"/>
                </a:ext>
              </a:extLst>
            </p:cNvPr>
            <p:cNvSpPr txBox="1"/>
            <p:nvPr/>
          </p:nvSpPr>
          <p:spPr>
            <a:xfrm>
              <a:off x="213710" y="3683428"/>
              <a:ext cx="2016224" cy="777232"/>
            </a:xfrm>
            <a:prstGeom prst="rect">
              <a:avLst/>
            </a:prstGeom>
            <a:noFill/>
          </p:spPr>
          <p:txBody>
            <a:bodyPr wrap="square" rtlCol="0">
              <a:spAutoFit/>
            </a:bodyPr>
            <a:lstStyle/>
            <a:p>
              <a:pPr algn="ctr"/>
              <a:r>
                <a:rPr lang="en-US" altLang="zh-CN" sz="2400" b="1" dirty="0">
                  <a:latin typeface="Calibri" panose="020F0502020204030204" pitchFamily="34" charset="0"/>
                </a:rPr>
                <a:t>V0.4</a:t>
              </a:r>
            </a:p>
            <a:p>
              <a:pPr algn="ctr"/>
              <a:r>
                <a:rPr lang="en-US" altLang="zh-CN" sz="1867" dirty="0">
                  <a:latin typeface="Calibri" panose="020F0502020204030204" pitchFamily="34" charset="0"/>
                </a:rPr>
                <a:t>Heterogeneous graph</a:t>
              </a:r>
            </a:p>
            <a:p>
              <a:pPr algn="ctr"/>
              <a:r>
                <a:rPr lang="en-US" altLang="zh-CN" sz="1867" dirty="0">
                  <a:latin typeface="Calibri" panose="020F0502020204030204" pitchFamily="34" charset="0"/>
                </a:rPr>
                <a:t>DGL-KE (preview)</a:t>
              </a:r>
              <a:endParaRPr lang="zh-CN" altLang="en-US" sz="2400" dirty="0">
                <a:latin typeface="Calibri" panose="020F0502020204030204" pitchFamily="34" charset="0"/>
              </a:endParaRPr>
            </a:p>
          </p:txBody>
        </p:sp>
      </p:grpSp>
      <p:grpSp>
        <p:nvGrpSpPr>
          <p:cNvPr id="59" name="组合 85">
            <a:extLst>
              <a:ext uri="{FF2B5EF4-FFF2-40B4-BE49-F238E27FC236}">
                <a16:creationId xmlns:a16="http://schemas.microsoft.com/office/drawing/2014/main" id="{74B8EC8A-824E-FF40-B8B8-1483722A3E98}"/>
              </a:ext>
            </a:extLst>
          </p:cNvPr>
          <p:cNvGrpSpPr/>
          <p:nvPr/>
        </p:nvGrpSpPr>
        <p:grpSpPr>
          <a:xfrm>
            <a:off x="8665105" y="3146662"/>
            <a:ext cx="2688299" cy="2601267"/>
            <a:chOff x="213710" y="2355726"/>
            <a:chExt cx="2016224" cy="1950950"/>
          </a:xfrm>
        </p:grpSpPr>
        <p:grpSp>
          <p:nvGrpSpPr>
            <p:cNvPr id="60" name="组合 86">
              <a:extLst>
                <a:ext uri="{FF2B5EF4-FFF2-40B4-BE49-F238E27FC236}">
                  <a16:creationId xmlns:a16="http://schemas.microsoft.com/office/drawing/2014/main" id="{1839CE51-52A2-BC49-B538-FF4CCD44EAE6}"/>
                </a:ext>
              </a:extLst>
            </p:cNvPr>
            <p:cNvGrpSpPr/>
            <p:nvPr/>
          </p:nvGrpSpPr>
          <p:grpSpPr>
            <a:xfrm>
              <a:off x="1095087" y="2355726"/>
              <a:ext cx="172379" cy="1281765"/>
              <a:chOff x="1095087" y="2355726"/>
              <a:chExt cx="172379" cy="1281765"/>
            </a:xfrm>
          </p:grpSpPr>
          <p:sp>
            <p:nvSpPr>
              <p:cNvPr id="62" name="椭圆 88">
                <a:extLst>
                  <a:ext uri="{FF2B5EF4-FFF2-40B4-BE49-F238E27FC236}">
                    <a16:creationId xmlns:a16="http://schemas.microsoft.com/office/drawing/2014/main" id="{DBC186A2-9A42-B24C-B3BC-1D26B5323342}"/>
                  </a:ext>
                </a:extLst>
              </p:cNvPr>
              <p:cNvSpPr/>
              <p:nvPr/>
            </p:nvSpPr>
            <p:spPr>
              <a:xfrm>
                <a:off x="1095087" y="2355726"/>
                <a:ext cx="172379" cy="17237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2400"/>
              </a:p>
            </p:txBody>
          </p:sp>
          <p:cxnSp>
            <p:nvCxnSpPr>
              <p:cNvPr id="63" name="直接连接符 89">
                <a:extLst>
                  <a:ext uri="{FF2B5EF4-FFF2-40B4-BE49-F238E27FC236}">
                    <a16:creationId xmlns:a16="http://schemas.microsoft.com/office/drawing/2014/main" id="{E5106D70-50F7-DF48-BCE3-DEF9F4C0AAAE}"/>
                  </a:ext>
                </a:extLst>
              </p:cNvPr>
              <p:cNvCxnSpPr>
                <a:stCxn id="62" idx="4"/>
              </p:cNvCxnSpPr>
              <p:nvPr/>
            </p:nvCxnSpPr>
            <p:spPr>
              <a:xfrm>
                <a:off x="1181277" y="2528105"/>
                <a:ext cx="0" cy="1109386"/>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E2552CE9-5D43-6A42-BBCB-5DED8AEBE981}"/>
                </a:ext>
              </a:extLst>
            </p:cNvPr>
            <p:cNvSpPr txBox="1"/>
            <p:nvPr/>
          </p:nvSpPr>
          <p:spPr>
            <a:xfrm>
              <a:off x="213710" y="3683428"/>
              <a:ext cx="2016224" cy="623248"/>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Calibri" panose="020F0502020204030204" pitchFamily="34" charset="0"/>
                </a:rPr>
                <a:t>V0.5</a:t>
              </a:r>
            </a:p>
            <a:p>
              <a:pPr algn="ctr"/>
              <a:r>
                <a:rPr lang="en-US" altLang="zh-CN" sz="2400" dirty="0">
                  <a:solidFill>
                    <a:schemeClr val="tx1">
                      <a:lumMod val="50000"/>
                      <a:lumOff val="50000"/>
                    </a:schemeClr>
                  </a:solidFill>
                  <a:latin typeface="Calibri" panose="020F0502020204030204" pitchFamily="34" charset="0"/>
                </a:rPr>
                <a:t>Distributed training</a:t>
              </a:r>
              <a:endParaRPr lang="zh-CN" altLang="en-US" sz="2400" dirty="0">
                <a:solidFill>
                  <a:schemeClr val="tx1">
                    <a:lumMod val="50000"/>
                    <a:lumOff val="50000"/>
                  </a:schemeClr>
                </a:solidFill>
                <a:latin typeface="Calibri" panose="020F0502020204030204" pitchFamily="34" charset="0"/>
              </a:endParaRPr>
            </a:p>
          </p:txBody>
        </p:sp>
      </p:grpSp>
    </p:spTree>
    <p:extLst>
      <p:ext uri="{BB962C8B-B14F-4D97-AF65-F5344CB8AC3E}">
        <p14:creationId xmlns:p14="http://schemas.microsoft.com/office/powerpoint/2010/main" val="272175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591181"/>
            <a:ext cx="10515600" cy="992183"/>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Objective</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56251" y="1645656"/>
            <a:ext cx="11191957" cy="4027780"/>
          </a:xfrm>
        </p:spPr>
        <p:txBody>
          <a:bodyPr/>
          <a:lstStyle/>
          <a:p>
            <a:pPr>
              <a:lnSpc>
                <a:spcPct val="20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kind of methods were used for learning over graphs prior to the Deep Learning era?</a:t>
            </a:r>
          </a:p>
          <a:p>
            <a:pPr>
              <a:lnSpc>
                <a:spcPct val="20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What are the key limitations with the traditional methods?</a:t>
            </a:r>
          </a:p>
          <a:p>
            <a:pPr>
              <a:lnSpc>
                <a:spcPct val="200000"/>
              </a:lnSpc>
            </a:pPr>
            <a:r>
              <a:rPr lang="en-US" sz="2800" dirty="0">
                <a:latin typeface="Amazon Ember Light" panose="020B0403020204020204" pitchFamily="34" charset="0"/>
                <a:ea typeface="Amazon Ember Light" panose="020B0403020204020204" pitchFamily="34" charset="0"/>
                <a:cs typeface="Amazon Ember Light" panose="020B0403020204020204" pitchFamily="34" charset="0"/>
              </a:rPr>
              <a:t>How can we move towards learned representations?</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Tree>
    <p:extLst>
      <p:ext uri="{BB962C8B-B14F-4D97-AF65-F5344CB8AC3E}">
        <p14:creationId xmlns:p14="http://schemas.microsoft.com/office/powerpoint/2010/main" val="705176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C380E92D-99C0-C44C-BF3A-CAF83D94D117}"/>
              </a:ext>
            </a:extLst>
          </p:cNvPr>
          <p:cNvSpPr>
            <a:spLocks noGrp="1"/>
          </p:cNvSpPr>
          <p:nvPr>
            <p:ph type="title"/>
          </p:nvPr>
        </p:nvSpPr>
        <p:spPr>
          <a:xfrm>
            <a:off x="838200" y="365125"/>
            <a:ext cx="10515600" cy="1325563"/>
          </a:xfrm>
        </p:spPr>
        <p:txBody>
          <a:bodyPr/>
          <a:lstStyle/>
          <a:p>
            <a:r>
              <a:rPr lang="en-US" altLang="zh-CN" dirty="0">
                <a:latin typeface="Amazon Ember" panose="020B0603020204020204" pitchFamily="34" charset="0"/>
                <a:ea typeface="Amazon Ember" panose="020B0603020204020204" pitchFamily="34" charset="0"/>
                <a:cs typeface="Amazon Ember" panose="020B0603020204020204" pitchFamily="34" charset="0"/>
              </a:rPr>
              <a:t>DGL meta-objectives &amp; architecture</a:t>
            </a:r>
            <a:endParaRPr lang="zh-CN" altLang="en-US" dirty="0">
              <a:latin typeface="Amazon Ember" panose="020B0603020204020204" pitchFamily="34" charset="0"/>
              <a:cs typeface="Amazon Ember" panose="020B0603020204020204" pitchFamily="34" charset="0"/>
            </a:endParaRPr>
          </a:p>
        </p:txBody>
      </p:sp>
      <p:pic>
        <p:nvPicPr>
          <p:cNvPr id="10" name="Picture 2">
            <a:extLst>
              <a:ext uri="{FF2B5EF4-FFF2-40B4-BE49-F238E27FC236}">
                <a16:creationId xmlns:a16="http://schemas.microsoft.com/office/drawing/2014/main" id="{74FD6C02-8E0F-4448-BF4F-96C48CA0C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347" y="1161763"/>
            <a:ext cx="5046133" cy="497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4">
            <a:extLst>
              <a:ext uri="{FF2B5EF4-FFF2-40B4-BE49-F238E27FC236}">
                <a16:creationId xmlns:a16="http://schemas.microsoft.com/office/drawing/2014/main" id="{0691E7E6-729D-3549-A223-A5B313FD2F74}"/>
              </a:ext>
            </a:extLst>
          </p:cNvPr>
          <p:cNvSpPr txBox="1">
            <a:spLocks/>
          </p:cNvSpPr>
          <p:nvPr/>
        </p:nvSpPr>
        <p:spPr>
          <a:xfrm>
            <a:off x="501520" y="1690688"/>
            <a:ext cx="6307243" cy="40055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latin typeface="Amazon Ember Light" panose="020B0403020204020204" pitchFamily="34" charset="0"/>
                <a:ea typeface="Amazon Ember Light" panose="020B0403020204020204" pitchFamily="34" charset="0"/>
                <a:cs typeface="Amazon Ember Light" panose="020B0403020204020204" pitchFamily="34" charset="0"/>
              </a:rPr>
              <a:t>Forward and backward compatible</a:t>
            </a:r>
          </a:p>
          <a:p>
            <a:pPr lvl="1">
              <a:lnSpc>
                <a:spcPct val="150000"/>
              </a:lnSpc>
            </a:pPr>
            <a:r>
              <a:rPr lang="en-US" altLang="zh-CN"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Forward</a:t>
            </a:r>
            <a:r>
              <a:rPr lang="en-US" altLang="zh-CN" dirty="0">
                <a:latin typeface="Amazon Ember Light" panose="020B0403020204020204" pitchFamily="34" charset="0"/>
                <a:ea typeface="Amazon Ember Light" panose="020B0403020204020204" pitchFamily="34" charset="0"/>
                <a:cs typeface="Amazon Ember Light" panose="020B0403020204020204" pitchFamily="34" charset="0"/>
              </a:rPr>
              <a:t>: easy to develop new models</a:t>
            </a:r>
          </a:p>
          <a:p>
            <a:pPr lvl="1">
              <a:lnSpc>
                <a:spcPct val="150000"/>
              </a:lnSpc>
            </a:pPr>
            <a:r>
              <a:rPr lang="en-US" altLang="zh-CN" dirty="0">
                <a:solidFill>
                  <a:schemeClr val="accent2"/>
                </a:solidFill>
                <a:latin typeface="Amazon Ember Light" panose="020B0403020204020204" pitchFamily="34" charset="0"/>
                <a:ea typeface="Amazon Ember Light" panose="020B0403020204020204" pitchFamily="34" charset="0"/>
                <a:cs typeface="Amazon Ember Light" panose="020B0403020204020204" pitchFamily="34" charset="0"/>
              </a:rPr>
              <a:t>Backward</a:t>
            </a:r>
            <a:r>
              <a:rPr lang="en-US" altLang="zh-CN" dirty="0">
                <a:latin typeface="Amazon Ember Light" panose="020B0403020204020204" pitchFamily="34" charset="0"/>
                <a:ea typeface="Amazon Ember Light" panose="020B0403020204020204" pitchFamily="34" charset="0"/>
                <a:cs typeface="Amazon Ember Light" panose="020B0403020204020204" pitchFamily="34" charset="0"/>
              </a:rPr>
              <a:t>: seamless integration with existing frameworks (</a:t>
            </a:r>
            <a:r>
              <a:rPr lang="en-US" altLang="zh-CN" dirty="0" err="1">
                <a:latin typeface="Amazon Ember Light" panose="020B0403020204020204" pitchFamily="34" charset="0"/>
                <a:ea typeface="Amazon Ember Light" panose="020B0403020204020204" pitchFamily="34" charset="0"/>
                <a:cs typeface="Amazon Ember Light" panose="020B0403020204020204" pitchFamily="34" charset="0"/>
              </a:rPr>
              <a:t>MXNet</a:t>
            </a:r>
            <a:r>
              <a:rPr lang="en-US" altLang="zh-CN"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altLang="zh-CN" dirty="0" err="1">
                <a:latin typeface="Amazon Ember Light" panose="020B0403020204020204" pitchFamily="34" charset="0"/>
                <a:ea typeface="Amazon Ember Light" panose="020B0403020204020204" pitchFamily="34" charset="0"/>
                <a:cs typeface="Amazon Ember Light" panose="020B0403020204020204" pitchFamily="34" charset="0"/>
              </a:rPr>
              <a:t>Pytorch</a:t>
            </a:r>
            <a:r>
              <a:rPr lang="en-US" altLang="zh-CN" dirty="0">
                <a:latin typeface="Amazon Ember Light" panose="020B0403020204020204" pitchFamily="34" charset="0"/>
                <a:ea typeface="Amazon Ember Light" panose="020B0403020204020204" pitchFamily="34" charset="0"/>
                <a:cs typeface="Amazon Ember Light" panose="020B0403020204020204" pitchFamily="34" charset="0"/>
              </a:rPr>
              <a:t>/</a:t>
            </a:r>
            <a:r>
              <a:rPr lang="en-US" altLang="zh-CN" dirty="0" err="1">
                <a:latin typeface="Amazon Ember Light" panose="020B0403020204020204" pitchFamily="34" charset="0"/>
                <a:ea typeface="Amazon Ember Light" panose="020B0403020204020204" pitchFamily="34" charset="0"/>
                <a:cs typeface="Amazon Ember Light" panose="020B0403020204020204" pitchFamily="34" charset="0"/>
              </a:rPr>
              <a:t>Tensorflow</a:t>
            </a:r>
            <a:r>
              <a:rPr lang="en-US" altLang="zh-CN" dirty="0">
                <a:latin typeface="Amazon Ember Light" panose="020B0403020204020204" pitchFamily="34" charset="0"/>
                <a:ea typeface="Amazon Ember Light" panose="020B0403020204020204" pitchFamily="34" charset="0"/>
                <a:cs typeface="Amazon Ember Light" panose="020B0403020204020204" pitchFamily="34" charset="0"/>
              </a:rPr>
              <a:t>)</a:t>
            </a: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50000"/>
              </a:lnSpc>
            </a:pPr>
            <a:r>
              <a:rPr lang="en-US" altLang="zh-CN"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Fast</a:t>
            </a:r>
            <a:r>
              <a:rPr lang="en-US" altLang="zh-CN" sz="2400" dirty="0">
                <a:latin typeface="Amazon Ember Light" panose="020B0403020204020204" pitchFamily="34" charset="0"/>
                <a:ea typeface="Amazon Ember Light" panose="020B0403020204020204" pitchFamily="34" charset="0"/>
                <a:cs typeface="Amazon Ember Light" panose="020B0403020204020204" pitchFamily="34" charset="0"/>
              </a:rPr>
              <a:t> and </a:t>
            </a:r>
            <a:r>
              <a:rPr lang="en-US" altLang="zh-CN"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Scalable</a:t>
            </a:r>
            <a:endParaRPr lang="en-US" sz="24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79433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blinds(horizontal)">
                                      <p:cBhvr>
                                        <p:cTn id="7" dur="500"/>
                                        <p:tgtEl>
                                          <p:spTgt spid="11">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blinds(horizontal)">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blinds(horizontal)">
                                      <p:cBhvr>
                                        <p:cTn id="15" dur="500"/>
                                        <p:tgtEl>
                                          <p:spTgt spid="11">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blinds(horizontal)">
                                      <p:cBhvr>
                                        <p:cTn id="22"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0E0CB23D-3EDB-3048-95EC-2E982660E9BC}"/>
              </a:ext>
            </a:extLst>
          </p:cNvPr>
          <p:cNvSpPr>
            <a:spLocks noGrp="1"/>
          </p:cNvSpPr>
          <p:nvPr>
            <p:ph type="title"/>
          </p:nvPr>
        </p:nvSpPr>
        <p:spPr>
          <a:xfrm>
            <a:off x="838200" y="365125"/>
            <a:ext cx="10515600" cy="1325563"/>
          </a:xfrm>
        </p:spPr>
        <p:txBody>
          <a:bodyPr/>
          <a:lstStyle/>
          <a:p>
            <a:r>
              <a:rPr lang="en-US" altLang="zh-CN" dirty="0">
                <a:latin typeface="Amazon Ember" panose="020B0603020204020204" pitchFamily="34" charset="0"/>
                <a:ea typeface="Amazon Ember" panose="020B0603020204020204" pitchFamily="34" charset="0"/>
                <a:cs typeface="Amazon Ember" panose="020B0603020204020204" pitchFamily="34" charset="0"/>
              </a:rPr>
              <a:t>DGL programming interface</a:t>
            </a:r>
          </a:p>
        </p:txBody>
      </p:sp>
      <p:sp>
        <p:nvSpPr>
          <p:cNvPr id="15" name="内容占位符 2">
            <a:extLst>
              <a:ext uri="{FF2B5EF4-FFF2-40B4-BE49-F238E27FC236}">
                <a16:creationId xmlns:a16="http://schemas.microsoft.com/office/drawing/2014/main" id="{6DC47BE9-0F3B-AA40-A013-7899EEB3800E}"/>
              </a:ext>
            </a:extLst>
          </p:cNvPr>
          <p:cNvSpPr txBox="1">
            <a:spLocks/>
          </p:cNvSpPr>
          <p:nvPr/>
        </p:nvSpPr>
        <p:spPr>
          <a:xfrm>
            <a:off x="851686" y="1704404"/>
            <a:ext cx="10515600" cy="27086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Graph as the core abstraction</a:t>
            </a:r>
          </a:p>
          <a:p>
            <a:pPr lvl="1"/>
            <a:r>
              <a:rPr lang="en-US" altLang="zh-CN" dirty="0" err="1">
                <a:latin typeface="Consolas" panose="020B0609020204030204" pitchFamily="49" charset="0"/>
                <a:cs typeface="Consolas" panose="020B0609020204030204" pitchFamily="49" charset="0"/>
              </a:rPr>
              <a:t>DGLGraph</a:t>
            </a:r>
            <a:endParaRPr lang="en-US" altLang="zh-CN" dirty="0">
              <a:latin typeface="Consolas" panose="020B0609020204030204" pitchFamily="49" charset="0"/>
              <a:cs typeface="Consolas" panose="020B0609020204030204" pitchFamily="49" charset="0"/>
            </a:endParaRPr>
          </a:p>
          <a:p>
            <a:pPr lvl="1"/>
            <a:r>
              <a:rPr lang="en-US" altLang="zh-CN" dirty="0" err="1">
                <a:latin typeface="Consolas" panose="020B0609020204030204" pitchFamily="49" charset="0"/>
                <a:cs typeface="Consolas" panose="020B0609020204030204" pitchFamily="49" charset="0"/>
              </a:rPr>
              <a:t>g.ndata</a:t>
            </a:r>
            <a:r>
              <a:rPr lang="en-US" altLang="zh-CN" dirty="0">
                <a:latin typeface="Consolas" panose="020B0609020204030204" pitchFamily="49" charset="0"/>
                <a:cs typeface="Consolas" panose="020B0609020204030204" pitchFamily="49" charset="0"/>
              </a:rPr>
              <a:t>[‘h’]</a:t>
            </a:r>
            <a:endParaRPr lang="en-US" altLang="zh-CN" dirty="0">
              <a:cs typeface="Consolas" panose="020B0609020204030204" pitchFamily="49" charset="0"/>
            </a:endParaRPr>
          </a:p>
          <a:p>
            <a:r>
              <a:rPr lang="en-US" altLang="zh-CN" dirty="0">
                <a:cs typeface="Consolas" panose="020B0609020204030204" pitchFamily="49" charset="0"/>
              </a:rPr>
              <a:t>Simple but versatile message passing APIs</a:t>
            </a:r>
          </a:p>
          <a:p>
            <a:pPr lvl="1"/>
            <a:endParaRPr lang="en-US" altLang="zh-CN" dirty="0"/>
          </a:p>
          <a:p>
            <a:pPr lvl="1"/>
            <a:endParaRPr lang="zh-CN" altLang="en-US" dirty="0"/>
          </a:p>
        </p:txBody>
      </p:sp>
      <p:pic>
        <p:nvPicPr>
          <p:cNvPr id="16" name="Picture 2">
            <a:extLst>
              <a:ext uri="{FF2B5EF4-FFF2-40B4-BE49-F238E27FC236}">
                <a16:creationId xmlns:a16="http://schemas.microsoft.com/office/drawing/2014/main" id="{EB5BE122-8094-2F48-BD14-677148B0D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418" y="3621022"/>
            <a:ext cx="6305551" cy="971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连接符 4">
            <a:extLst>
              <a:ext uri="{FF2B5EF4-FFF2-40B4-BE49-F238E27FC236}">
                <a16:creationId xmlns:a16="http://schemas.microsoft.com/office/drawing/2014/main" id="{AD7BB73D-1F84-CF46-A1BE-494529E2A5B6}"/>
              </a:ext>
            </a:extLst>
          </p:cNvPr>
          <p:cNvCxnSpPr/>
          <p:nvPr/>
        </p:nvCxnSpPr>
        <p:spPr>
          <a:xfrm>
            <a:off x="4009720" y="4399404"/>
            <a:ext cx="512064" cy="0"/>
          </a:xfrm>
          <a:prstGeom prst="line">
            <a:avLst/>
          </a:prstGeom>
          <a:ln w="57150">
            <a:solidFill>
              <a:schemeClr val="accent4">
                <a:lumMod val="40000"/>
                <a:lumOff val="60000"/>
              </a:schemeClr>
            </a:solidFill>
          </a:ln>
        </p:spPr>
        <p:style>
          <a:lnRef idx="1">
            <a:schemeClr val="accent2"/>
          </a:lnRef>
          <a:fillRef idx="0">
            <a:schemeClr val="accent2"/>
          </a:fillRef>
          <a:effectRef idx="0">
            <a:schemeClr val="accent2"/>
          </a:effectRef>
          <a:fontRef idx="minor">
            <a:schemeClr val="tx1"/>
          </a:fontRef>
        </p:style>
      </p:cxnSp>
      <p:cxnSp>
        <p:nvCxnSpPr>
          <p:cNvPr id="18" name="直接连接符 8">
            <a:extLst>
              <a:ext uri="{FF2B5EF4-FFF2-40B4-BE49-F238E27FC236}">
                <a16:creationId xmlns:a16="http://schemas.microsoft.com/office/drawing/2014/main" id="{C21F28A3-2A36-0843-813E-3A515F2FDD07}"/>
              </a:ext>
            </a:extLst>
          </p:cNvPr>
          <p:cNvCxnSpPr/>
          <p:nvPr/>
        </p:nvCxnSpPr>
        <p:spPr>
          <a:xfrm>
            <a:off x="6606616" y="4417692"/>
            <a:ext cx="512064" cy="0"/>
          </a:xfrm>
          <a:prstGeom prst="line">
            <a:avLst/>
          </a:prstGeom>
          <a:ln w="57150">
            <a:solidFill>
              <a:schemeClr val="accent4">
                <a:lumMod val="40000"/>
                <a:lumOff val="60000"/>
              </a:schemeClr>
            </a:solidFill>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989D31FE-3483-E64D-ADF6-70B5363207FB}"/>
              </a:ext>
            </a:extLst>
          </p:cNvPr>
          <p:cNvSpPr txBox="1"/>
          <p:nvPr/>
        </p:nvSpPr>
        <p:spPr>
          <a:xfrm>
            <a:off x="1412319" y="4758337"/>
            <a:ext cx="8914620" cy="461665"/>
          </a:xfrm>
          <a:prstGeom prst="rect">
            <a:avLst/>
          </a:prstGeom>
          <a:noFill/>
        </p:spPr>
        <p:txBody>
          <a:bodyPr wrap="none" lIns="91440" tIns="45720" rIns="91440" bIns="45720" rtlCol="0">
            <a:spAutoFit/>
          </a:bodyPr>
          <a:lstStyle/>
          <a:p>
            <a:r>
              <a:rPr lang="en-US" altLang="zh-CN" sz="2400" b="1" dirty="0">
                <a:solidFill>
                  <a:schemeClr val="accent4">
                    <a:lumMod val="40000"/>
                    <a:lumOff val="60000"/>
                  </a:schemeClr>
                </a:solidFill>
                <a:latin typeface="Calibri" panose="020F0502020204030204" pitchFamily="34" charset="0"/>
              </a:rPr>
              <a:t>Active set </a:t>
            </a:r>
            <a:r>
              <a:rPr lang="en-US" altLang="zh-CN" sz="2400" dirty="0">
                <a:latin typeface="Calibri" panose="020F0502020204030204" pitchFamily="34" charset="0"/>
              </a:rPr>
              <a:t>specifies</a:t>
            </a:r>
            <a:r>
              <a:rPr lang="en-US" altLang="zh-CN" sz="2400" b="1" dirty="0">
                <a:latin typeface="Calibri" panose="020F0502020204030204" pitchFamily="34" charset="0"/>
              </a:rPr>
              <a:t> </a:t>
            </a:r>
            <a:r>
              <a:rPr lang="en-US" altLang="zh-CN" sz="2400" dirty="0">
                <a:latin typeface="Calibri" panose="020F0502020204030204" pitchFamily="34" charset="0"/>
              </a:rPr>
              <a:t>which nodes/edges to trigger the computation on.</a:t>
            </a:r>
            <a:endParaRPr lang="zh-CN" altLang="en-US" sz="2400" dirty="0">
              <a:latin typeface="Calibri" panose="020F0502020204030204" pitchFamily="34" charset="0"/>
            </a:endParaRPr>
          </a:p>
        </p:txBody>
      </p:sp>
      <p:sp>
        <p:nvSpPr>
          <p:cNvPr id="21" name="TextBox 20">
            <a:extLst>
              <a:ext uri="{FF2B5EF4-FFF2-40B4-BE49-F238E27FC236}">
                <a16:creationId xmlns:a16="http://schemas.microsoft.com/office/drawing/2014/main" id="{4AC9E3F8-C99E-384D-86DB-C5B78C020F2A}"/>
              </a:ext>
            </a:extLst>
          </p:cNvPr>
          <p:cNvSpPr txBox="1"/>
          <p:nvPr/>
        </p:nvSpPr>
        <p:spPr>
          <a:xfrm>
            <a:off x="1391478" y="5349213"/>
            <a:ext cx="9975808" cy="461665"/>
          </a:xfrm>
          <a:prstGeom prst="rect">
            <a:avLst/>
          </a:prstGeom>
          <a:noFill/>
        </p:spPr>
        <p:txBody>
          <a:bodyPr wrap="none" lIns="91440" tIns="45720" rIns="91440" bIns="45720" rtlCol="0">
            <a:spAutoFit/>
          </a:bodyPr>
          <a:lstStyle/>
          <a:p>
            <a:r>
              <a:rPr lang="en-US" altLang="zh-CN" sz="2400" dirty="0">
                <a:latin typeface="Calibri" panose="020F0502020204030204" pitchFamily="34" charset="0"/>
              </a:rPr>
              <a:t>                    can be user-defined functions (</a:t>
            </a:r>
            <a:r>
              <a:rPr lang="en-US" altLang="zh-CN" sz="2400" b="1" dirty="0">
                <a:latin typeface="Calibri" panose="020F0502020204030204" pitchFamily="34" charset="0"/>
              </a:rPr>
              <a:t>UDF</a:t>
            </a:r>
            <a:r>
              <a:rPr lang="en-US" altLang="zh-CN" sz="2400" dirty="0">
                <a:latin typeface="Calibri" panose="020F0502020204030204" pitchFamily="34" charset="0"/>
              </a:rPr>
              <a:t>s) or </a:t>
            </a:r>
            <a:r>
              <a:rPr lang="en-US" altLang="zh-CN" sz="2400" b="1" dirty="0">
                <a:latin typeface="Calibri" panose="020F0502020204030204" pitchFamily="34" charset="0"/>
              </a:rPr>
              <a:t>built-in</a:t>
            </a:r>
            <a:r>
              <a:rPr lang="en-US" altLang="zh-CN" sz="2400" dirty="0">
                <a:latin typeface="Calibri" panose="020F0502020204030204" pitchFamily="34" charset="0"/>
              </a:rPr>
              <a:t> symbolic functions.</a:t>
            </a:r>
            <a:endParaRPr lang="zh-CN" altLang="en-US" sz="2400" dirty="0">
              <a:latin typeface="Calibri" panose="020F0502020204030204" pitchFamily="34" charset="0"/>
            </a:endParaRPr>
          </a:p>
        </p:txBody>
      </p:sp>
      <p:grpSp>
        <p:nvGrpSpPr>
          <p:cNvPr id="22" name="组合 11">
            <a:extLst>
              <a:ext uri="{FF2B5EF4-FFF2-40B4-BE49-F238E27FC236}">
                <a16:creationId xmlns:a16="http://schemas.microsoft.com/office/drawing/2014/main" id="{36E14A0F-04F2-7743-B319-29D82FA47E02}"/>
              </a:ext>
            </a:extLst>
          </p:cNvPr>
          <p:cNvGrpSpPr/>
          <p:nvPr/>
        </p:nvGrpSpPr>
        <p:grpSpPr>
          <a:xfrm>
            <a:off x="1487489" y="5349214"/>
            <a:ext cx="1349503" cy="433881"/>
            <a:chOff x="911590" y="3006771"/>
            <a:chExt cx="1012127" cy="325411"/>
          </a:xfrm>
        </p:grpSpPr>
        <p:pic>
          <p:nvPicPr>
            <p:cNvPr id="23" name="Picture 4">
              <a:extLst>
                <a:ext uri="{FF2B5EF4-FFF2-40B4-BE49-F238E27FC236}">
                  <a16:creationId xmlns:a16="http://schemas.microsoft.com/office/drawing/2014/main" id="{DC4E0626-FF88-7144-9A37-587CECD4C0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90" y="3006771"/>
              <a:ext cx="328613" cy="30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5">
              <a:extLst>
                <a:ext uri="{FF2B5EF4-FFF2-40B4-BE49-F238E27FC236}">
                  <a16:creationId xmlns:a16="http://schemas.microsoft.com/office/drawing/2014/main" id="{40EDD30A-CEA3-534F-AC78-8291AE8340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0203" y="3046432"/>
              <a:ext cx="285750" cy="257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6">
              <a:extLst>
                <a:ext uri="{FF2B5EF4-FFF2-40B4-BE49-F238E27FC236}">
                  <a16:creationId xmlns:a16="http://schemas.microsoft.com/office/drawing/2014/main" id="{31388EBC-15B3-894F-8964-CD34C36168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0817" y="3046432"/>
              <a:ext cx="3429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808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animEffect transition="in" filter="fade">
                                      <p:cBhvr>
                                        <p:cTn id="9" dur="1000"/>
                                        <p:tgtEl>
                                          <p:spTgt spid="15">
                                            <p:txEl>
                                              <p:pRg st="1" end="1"/>
                                            </p:txEl>
                                          </p:spTgt>
                                        </p:tgtEl>
                                      </p:cBhvr>
                                    </p:animEffect>
                                    <p:anim calcmode="lin" valueType="num">
                                      <p:cBhvr>
                                        <p:cTn id="10"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1" dur="1000" fill="hold"/>
                                        <p:tgtEl>
                                          <p:spTgt spid="15">
                                            <p:txEl>
                                              <p:pRg st="1" end="1"/>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15">
                                            <p:txEl>
                                              <p:pRg st="2" end="2"/>
                                            </p:txEl>
                                          </p:spTgt>
                                        </p:tgtEl>
                                        <p:attrNameLst>
                                          <p:attrName>style.visibility</p:attrName>
                                        </p:attrNameLst>
                                      </p:cBhvr>
                                      <p:to>
                                        <p:strVal val="visible"/>
                                      </p:to>
                                    </p:set>
                                    <p:animEffect transition="in" filter="fade">
                                      <p:cBhvr>
                                        <p:cTn id="14" dur="1000"/>
                                        <p:tgtEl>
                                          <p:spTgt spid="15">
                                            <p:txEl>
                                              <p:pRg st="2" end="2"/>
                                            </p:txEl>
                                          </p:spTgt>
                                        </p:tgtEl>
                                      </p:cBhvr>
                                    </p:animEffect>
                                    <p:anim calcmode="lin" valueType="num">
                                      <p:cBhvr>
                                        <p:cTn id="15"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xEl>
                                              <p:pRg st="3" end="3"/>
                                            </p:txEl>
                                          </p:spTgt>
                                        </p:tgtEl>
                                        <p:attrNameLst>
                                          <p:attrName>style.visibility</p:attrName>
                                        </p:attrNameLst>
                                      </p:cBhvr>
                                      <p:to>
                                        <p:strVal val="visible"/>
                                      </p:to>
                                    </p:set>
                                    <p:animEffect transition="in" filter="fade">
                                      <p:cBhvr>
                                        <p:cTn id="21" dur="1000"/>
                                        <p:tgtEl>
                                          <p:spTgt spid="15">
                                            <p:txEl>
                                              <p:pRg st="3" end="3"/>
                                            </p:txEl>
                                          </p:spTgt>
                                        </p:tgtEl>
                                      </p:cBhvr>
                                    </p:animEffect>
                                    <p:anim calcmode="lin" valueType="num">
                                      <p:cBhvr>
                                        <p:cTn id="22"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3" end="3"/>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9"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63CC3FE1-4F35-D44F-A2F5-DCD000518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432" y="4226827"/>
            <a:ext cx="3606800" cy="109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5429396-B4C0-A249-A0CD-B567C32B24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0258" y="3261627"/>
            <a:ext cx="2616200" cy="96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a:extLst>
              <a:ext uri="{FF2B5EF4-FFF2-40B4-BE49-F238E27FC236}">
                <a16:creationId xmlns:a16="http://schemas.microsoft.com/office/drawing/2014/main" id="{59E99335-4E7A-B942-AE12-9565C6D4EA8B}"/>
              </a:ext>
            </a:extLst>
          </p:cNvPr>
          <p:cNvSpPr>
            <a:spLocks noGrp="1"/>
          </p:cNvSpPr>
          <p:nvPr>
            <p:ph type="title"/>
          </p:nvPr>
        </p:nvSpPr>
        <p:spPr>
          <a:xfrm>
            <a:off x="838200" y="365125"/>
            <a:ext cx="10515600" cy="1325563"/>
          </a:xfrm>
        </p:spPr>
        <p:txBody>
          <a:bodyPr/>
          <a:lstStyle/>
          <a:p>
            <a:pPr algn="ctr"/>
            <a:r>
              <a:rPr lang="en-US" altLang="zh-CN" dirty="0">
                <a:latin typeface="Amazon Ember" panose="020B0603020204020204" pitchFamily="34" charset="0"/>
                <a:ea typeface="Amazon Ember" panose="020B0603020204020204" pitchFamily="34" charset="0"/>
                <a:cs typeface="Amazon Ember" panose="020B0603020204020204" pitchFamily="34" charset="0"/>
              </a:rPr>
              <a:t>Writing GNNs is intuitive in DGL</a:t>
            </a:r>
            <a:endParaRPr lang="zh-CN" altLang="en-US" dirty="0">
              <a:latin typeface="Amazon Ember" panose="020B0603020204020204" pitchFamily="34" charset="0"/>
              <a:cs typeface="Amazon Ember" panose="020B0603020204020204" pitchFamily="34" charset="0"/>
            </a:endParaRPr>
          </a:p>
        </p:txBody>
      </p:sp>
      <p:sp>
        <p:nvSpPr>
          <p:cNvPr id="5" name="TextBox 4">
            <a:extLst>
              <a:ext uri="{FF2B5EF4-FFF2-40B4-BE49-F238E27FC236}">
                <a16:creationId xmlns:a16="http://schemas.microsoft.com/office/drawing/2014/main" id="{F38059FF-A74A-9341-A86E-2F83E290802B}"/>
              </a:ext>
            </a:extLst>
          </p:cNvPr>
          <p:cNvSpPr txBox="1"/>
          <p:nvPr/>
        </p:nvSpPr>
        <p:spPr>
          <a:xfrm>
            <a:off x="2824629" y="1613187"/>
            <a:ext cx="6144681" cy="83099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altLang="zh-CN" sz="2400" dirty="0" err="1">
                <a:latin typeface="Consolas" panose="020B0609020204030204" pitchFamily="49" charset="0"/>
                <a:cs typeface="Consolas" panose="020B0609020204030204" pitchFamily="49" charset="0"/>
              </a:rPr>
              <a:t>update_all</a:t>
            </a:r>
            <a:r>
              <a:rPr lang="en-US" altLang="zh-CN" sz="2400" dirty="0">
                <a:latin typeface="Calibri" panose="020F0502020204030204" pitchFamily="34" charset="0"/>
              </a:rPr>
              <a:t> is a shortcut for </a:t>
            </a:r>
            <a:r>
              <a:rPr lang="en-US" altLang="zh-CN" sz="2400" dirty="0">
                <a:latin typeface="Consolas" panose="020B0609020204030204" pitchFamily="49" charset="0"/>
                <a:cs typeface="Consolas" panose="020B0609020204030204" pitchFamily="49" charset="0"/>
              </a:rPr>
              <a:t>send(</a:t>
            </a:r>
            <a:r>
              <a:rPr lang="en-US" altLang="zh-CN" sz="2400" dirty="0" err="1">
                <a:latin typeface="Consolas" panose="020B0609020204030204" pitchFamily="49" charset="0"/>
                <a:cs typeface="Consolas" panose="020B0609020204030204" pitchFamily="49" charset="0"/>
              </a:rPr>
              <a:t>G.edges</a:t>
            </a:r>
            <a:r>
              <a:rPr lang="en-US" altLang="zh-CN" sz="2400" dirty="0">
                <a:latin typeface="Consolas" panose="020B0609020204030204" pitchFamily="49" charset="0"/>
                <a:cs typeface="Consolas" panose="020B0609020204030204" pitchFamily="49" charset="0"/>
              </a:rPr>
              <a:t>()) </a:t>
            </a:r>
            <a:r>
              <a:rPr lang="en-US" altLang="zh-CN" sz="2400" dirty="0">
                <a:latin typeface="Calibri" panose="020F0502020204030204" pitchFamily="34" charset="0"/>
              </a:rPr>
              <a:t>+ </a:t>
            </a:r>
            <a:r>
              <a:rPr lang="en-US" altLang="zh-CN" sz="2400" dirty="0" err="1">
                <a:latin typeface="Consolas" panose="020B0609020204030204" pitchFamily="49" charset="0"/>
                <a:cs typeface="Consolas" panose="020B0609020204030204" pitchFamily="49" charset="0"/>
              </a:rPr>
              <a:t>recv</a:t>
            </a:r>
            <a:r>
              <a:rPr lang="en-US" altLang="zh-CN" sz="2400" dirty="0">
                <a:latin typeface="Consolas" panose="020B0609020204030204" pitchFamily="49" charset="0"/>
                <a:cs typeface="Consolas" panose="020B0609020204030204" pitchFamily="49" charset="0"/>
              </a:rPr>
              <a:t>(</a:t>
            </a:r>
            <a:r>
              <a:rPr lang="en-US" altLang="zh-CN" sz="2400" dirty="0" err="1">
                <a:latin typeface="Consolas" panose="020B0609020204030204" pitchFamily="49" charset="0"/>
                <a:cs typeface="Consolas" panose="020B0609020204030204" pitchFamily="49" charset="0"/>
              </a:rPr>
              <a:t>G.nodes</a:t>
            </a:r>
            <a:r>
              <a:rPr lang="en-US" altLang="zh-CN" sz="2400" dirty="0">
                <a:latin typeface="Consolas" panose="020B0609020204030204" pitchFamily="49" charset="0"/>
                <a:cs typeface="Consolas" panose="020B0609020204030204" pitchFamily="49" charset="0"/>
              </a:rPr>
              <a:t>())</a:t>
            </a:r>
            <a:endParaRPr lang="zh-CN" altLang="en-US" sz="2400" dirty="0">
              <a:latin typeface="Consolas" panose="020B0609020204030204" pitchFamily="49" charset="0"/>
              <a:cs typeface="Consolas" panose="020B0609020204030204" pitchFamily="49" charset="0"/>
            </a:endParaRPr>
          </a:p>
        </p:txBody>
      </p:sp>
      <p:pic>
        <p:nvPicPr>
          <p:cNvPr id="7" name="Picture 6">
            <a:extLst>
              <a:ext uri="{FF2B5EF4-FFF2-40B4-BE49-F238E27FC236}">
                <a16:creationId xmlns:a16="http://schemas.microsoft.com/office/drawing/2014/main" id="{B40CD373-71BF-634F-B95F-6243ECF6080A}"/>
              </a:ext>
            </a:extLst>
          </p:cNvPr>
          <p:cNvPicPr>
            <a:picLocks noChangeAspect="1"/>
          </p:cNvPicPr>
          <p:nvPr/>
        </p:nvPicPr>
        <p:blipFill>
          <a:blip r:embed="rId5"/>
          <a:stretch>
            <a:fillRect/>
          </a:stretch>
        </p:blipFill>
        <p:spPr>
          <a:xfrm>
            <a:off x="3147419" y="2938750"/>
            <a:ext cx="5499100" cy="2933700"/>
          </a:xfrm>
          <a:prstGeom prst="rect">
            <a:avLst/>
          </a:prstGeom>
        </p:spPr>
      </p:pic>
    </p:spTree>
    <p:extLst>
      <p:ext uri="{BB962C8B-B14F-4D97-AF65-F5344CB8AC3E}">
        <p14:creationId xmlns:p14="http://schemas.microsoft.com/office/powerpoint/2010/main" val="4101394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8" y="591181"/>
            <a:ext cx="10515600" cy="992183"/>
          </a:xfrm>
        </p:spPr>
        <p:txBody>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Generic Process</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96878" y="1454758"/>
            <a:ext cx="10839604" cy="2715431"/>
          </a:xfrm>
        </p:spPr>
        <p:txBody>
          <a:bodyPr/>
          <a:lstStyle/>
          <a:p>
            <a:pPr marL="514350" indent="-514350">
              <a:lnSpc>
                <a:spcPct val="150000"/>
              </a:lnSpc>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Extract features that encode structural information from graph.</a:t>
            </a:r>
          </a:p>
          <a:p>
            <a:pPr marL="971550" lvl="1" indent="-514350">
              <a:lnSpc>
                <a:spcPct val="150000"/>
              </a:lnSpc>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Require domain knowledge.</a:t>
            </a:r>
          </a:p>
          <a:p>
            <a:pPr marL="971550" lvl="1" indent="-514350">
              <a:lnSpc>
                <a:spcPct val="150000"/>
              </a:lnSpc>
              <a:buFont typeface="+mj-lt"/>
              <a:buAutoNum type="arabicPeriod"/>
            </a:pPr>
            <a:r>
              <a:rPr lang="en-US" dirty="0">
                <a:latin typeface="Amazon Ember Light" panose="020B0403020204020204" pitchFamily="34" charset="0"/>
                <a:ea typeface="Amazon Ember Light" panose="020B0403020204020204" pitchFamily="34" charset="0"/>
                <a:cs typeface="Amazon Ember Light" panose="020B0403020204020204" pitchFamily="34" charset="0"/>
              </a:rPr>
              <a:t>Develop features based on heuristic functions.</a:t>
            </a:r>
          </a:p>
          <a:p>
            <a:pPr marL="514350" indent="-514350">
              <a:lnSpc>
                <a:spcPct val="150000"/>
              </a:lnSpc>
              <a:buFont typeface="+mj-lt"/>
              <a:buAutoNum type="arabicPeriod"/>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Use features as inputs for downstream tasks (Eg. Logistic regression, SVM)</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grpSp>
        <p:nvGrpSpPr>
          <p:cNvPr id="4" name="Group 3">
            <a:extLst>
              <a:ext uri="{FF2B5EF4-FFF2-40B4-BE49-F238E27FC236}">
                <a16:creationId xmlns:a16="http://schemas.microsoft.com/office/drawing/2014/main" id="{E5637F27-BAF9-404D-8542-6AC5305045BC}"/>
              </a:ext>
            </a:extLst>
          </p:cNvPr>
          <p:cNvGrpSpPr/>
          <p:nvPr/>
        </p:nvGrpSpPr>
        <p:grpSpPr>
          <a:xfrm>
            <a:off x="1459639" y="4398094"/>
            <a:ext cx="8577622" cy="1246701"/>
            <a:chOff x="1459639" y="4470922"/>
            <a:chExt cx="8577622" cy="1246701"/>
          </a:xfrm>
        </p:grpSpPr>
        <p:grpSp>
          <p:nvGrpSpPr>
            <p:cNvPr id="5" name="Group 4">
              <a:extLst>
                <a:ext uri="{FF2B5EF4-FFF2-40B4-BE49-F238E27FC236}">
                  <a16:creationId xmlns:a16="http://schemas.microsoft.com/office/drawing/2014/main" id="{25167377-DA21-204D-BB38-EFE71008AFCB}"/>
                </a:ext>
              </a:extLst>
            </p:cNvPr>
            <p:cNvGrpSpPr/>
            <p:nvPr/>
          </p:nvGrpSpPr>
          <p:grpSpPr>
            <a:xfrm>
              <a:off x="9414327" y="4578279"/>
              <a:ext cx="622934" cy="1139344"/>
              <a:chOff x="10666286" y="2752296"/>
              <a:chExt cx="687514" cy="1340139"/>
            </a:xfrm>
          </p:grpSpPr>
          <p:pic>
            <p:nvPicPr>
              <p:cNvPr id="6" name="Picture 5">
                <a:extLst>
                  <a:ext uri="{FF2B5EF4-FFF2-40B4-BE49-F238E27FC236}">
                    <a16:creationId xmlns:a16="http://schemas.microsoft.com/office/drawing/2014/main" id="{DA748D23-15BE-A042-BD3B-4206F8500B66}"/>
                  </a:ext>
                </a:extLst>
              </p:cNvPr>
              <p:cNvPicPr>
                <a:picLocks noChangeAspect="1"/>
              </p:cNvPicPr>
              <p:nvPr/>
            </p:nvPicPr>
            <p:blipFill rotWithShape="1">
              <a:blip r:embed="rId3"/>
              <a:srcRect l="11507" t="16542" r="13492" b="17519"/>
              <a:stretch/>
            </p:blipFill>
            <p:spPr>
              <a:xfrm>
                <a:off x="10666286" y="2752296"/>
                <a:ext cx="687514" cy="604448"/>
              </a:xfrm>
              <a:prstGeom prst="rect">
                <a:avLst/>
              </a:prstGeom>
            </p:spPr>
          </p:pic>
          <p:pic>
            <p:nvPicPr>
              <p:cNvPr id="7" name="Picture 6">
                <a:extLst>
                  <a:ext uri="{FF2B5EF4-FFF2-40B4-BE49-F238E27FC236}">
                    <a16:creationId xmlns:a16="http://schemas.microsoft.com/office/drawing/2014/main" id="{838A69E6-AE5C-FA44-8F87-A3CEFEF35CDF}"/>
                  </a:ext>
                </a:extLst>
              </p:cNvPr>
              <p:cNvPicPr>
                <a:picLocks noChangeAspect="1"/>
              </p:cNvPicPr>
              <p:nvPr/>
            </p:nvPicPr>
            <p:blipFill>
              <a:blip r:embed="rId4"/>
              <a:stretch>
                <a:fillRect/>
              </a:stretch>
            </p:blipFill>
            <p:spPr>
              <a:xfrm>
                <a:off x="10696007" y="3439164"/>
                <a:ext cx="653271" cy="653271"/>
              </a:xfrm>
              <a:prstGeom prst="rect">
                <a:avLst/>
              </a:prstGeom>
            </p:spPr>
          </p:pic>
        </p:grpSp>
        <p:grpSp>
          <p:nvGrpSpPr>
            <p:cNvPr id="8" name="Group 7">
              <a:extLst>
                <a:ext uri="{FF2B5EF4-FFF2-40B4-BE49-F238E27FC236}">
                  <a16:creationId xmlns:a16="http://schemas.microsoft.com/office/drawing/2014/main" id="{5D66D262-E625-D441-9EC6-CBF00E5B9151}"/>
                </a:ext>
              </a:extLst>
            </p:cNvPr>
            <p:cNvGrpSpPr/>
            <p:nvPr/>
          </p:nvGrpSpPr>
          <p:grpSpPr>
            <a:xfrm>
              <a:off x="1459639" y="4661164"/>
              <a:ext cx="1847294" cy="933569"/>
              <a:chOff x="1833342" y="2735571"/>
              <a:chExt cx="2038805" cy="1098099"/>
            </a:xfrm>
          </p:grpSpPr>
          <p:pic>
            <p:nvPicPr>
              <p:cNvPr id="10" name="Picture 9">
                <a:extLst>
                  <a:ext uri="{FF2B5EF4-FFF2-40B4-BE49-F238E27FC236}">
                    <a16:creationId xmlns:a16="http://schemas.microsoft.com/office/drawing/2014/main" id="{77DEC1B4-0A0F-5C48-BEEC-5CFCE78DA291}"/>
                  </a:ext>
                </a:extLst>
              </p:cNvPr>
              <p:cNvPicPr>
                <a:picLocks noChangeAspect="1"/>
              </p:cNvPicPr>
              <p:nvPr/>
            </p:nvPicPr>
            <p:blipFill rotWithShape="1">
              <a:blip r:embed="rId5"/>
              <a:srcRect l="70129" t="35859" b="35939"/>
              <a:stretch/>
            </p:blipFill>
            <p:spPr>
              <a:xfrm>
                <a:off x="1833342" y="3418828"/>
                <a:ext cx="467612" cy="414842"/>
              </a:xfrm>
              <a:prstGeom prst="rect">
                <a:avLst/>
              </a:prstGeom>
            </p:spPr>
          </p:pic>
          <p:pic>
            <p:nvPicPr>
              <p:cNvPr id="11" name="Picture 10">
                <a:extLst>
                  <a:ext uri="{FF2B5EF4-FFF2-40B4-BE49-F238E27FC236}">
                    <a16:creationId xmlns:a16="http://schemas.microsoft.com/office/drawing/2014/main" id="{C3A27A1D-2FCD-8647-9572-89B141EF77C6}"/>
                  </a:ext>
                </a:extLst>
              </p:cNvPr>
              <p:cNvPicPr>
                <a:picLocks noChangeAspect="1"/>
              </p:cNvPicPr>
              <p:nvPr/>
            </p:nvPicPr>
            <p:blipFill rotWithShape="1">
              <a:blip r:embed="rId5"/>
              <a:srcRect l="4881" r="69883" b="65611"/>
              <a:stretch/>
            </p:blipFill>
            <p:spPr>
              <a:xfrm>
                <a:off x="2560112" y="2947463"/>
                <a:ext cx="366011" cy="468665"/>
              </a:xfrm>
              <a:prstGeom prst="rect">
                <a:avLst/>
              </a:prstGeom>
            </p:spPr>
          </p:pic>
          <p:pic>
            <p:nvPicPr>
              <p:cNvPr id="12" name="Picture 11">
                <a:extLst>
                  <a:ext uri="{FF2B5EF4-FFF2-40B4-BE49-F238E27FC236}">
                    <a16:creationId xmlns:a16="http://schemas.microsoft.com/office/drawing/2014/main" id="{75ABCA85-1314-4B4F-A948-4C8C49BD08D7}"/>
                  </a:ext>
                </a:extLst>
              </p:cNvPr>
              <p:cNvPicPr>
                <a:picLocks noChangeAspect="1"/>
              </p:cNvPicPr>
              <p:nvPr/>
            </p:nvPicPr>
            <p:blipFill rotWithShape="1">
              <a:blip r:embed="rId5"/>
              <a:srcRect l="5031" t="34936" r="72823" b="34937"/>
              <a:stretch/>
            </p:blipFill>
            <p:spPr>
              <a:xfrm>
                <a:off x="1906883" y="2735571"/>
                <a:ext cx="328390" cy="419777"/>
              </a:xfrm>
              <a:prstGeom prst="rect">
                <a:avLst/>
              </a:prstGeom>
            </p:spPr>
          </p:pic>
          <p:pic>
            <p:nvPicPr>
              <p:cNvPr id="13" name="Picture 12">
                <a:extLst>
                  <a:ext uri="{FF2B5EF4-FFF2-40B4-BE49-F238E27FC236}">
                    <a16:creationId xmlns:a16="http://schemas.microsoft.com/office/drawing/2014/main" id="{919B6B13-D26E-7B4D-8919-1948989E69AA}"/>
                  </a:ext>
                </a:extLst>
              </p:cNvPr>
              <p:cNvPicPr>
                <a:picLocks noChangeAspect="1"/>
              </p:cNvPicPr>
              <p:nvPr/>
            </p:nvPicPr>
            <p:blipFill rotWithShape="1">
              <a:blip r:embed="rId5"/>
              <a:srcRect l="36653" t="36232" r="33476" b="35566"/>
              <a:stretch/>
            </p:blipFill>
            <p:spPr>
              <a:xfrm>
                <a:off x="3398972" y="2778729"/>
                <a:ext cx="473175" cy="419777"/>
              </a:xfrm>
              <a:prstGeom prst="rect">
                <a:avLst/>
              </a:prstGeom>
            </p:spPr>
          </p:pic>
          <p:cxnSp>
            <p:nvCxnSpPr>
              <p:cNvPr id="14" name="Straight Connector 13">
                <a:extLst>
                  <a:ext uri="{FF2B5EF4-FFF2-40B4-BE49-F238E27FC236}">
                    <a16:creationId xmlns:a16="http://schemas.microsoft.com/office/drawing/2014/main" id="{CBE6242A-7AFA-0B47-B151-01878EDE9179}"/>
                  </a:ext>
                </a:extLst>
              </p:cNvPr>
              <p:cNvCxnSpPr>
                <a:cxnSpLocks/>
                <a:stCxn id="12" idx="3"/>
                <a:endCxn id="11" idx="1"/>
              </p:cNvCxnSpPr>
              <p:nvPr/>
            </p:nvCxnSpPr>
            <p:spPr>
              <a:xfrm>
                <a:off x="2235273" y="2945460"/>
                <a:ext cx="324839" cy="2363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52AFB59-FA79-734C-B620-36334C996C50}"/>
                  </a:ext>
                </a:extLst>
              </p:cNvPr>
              <p:cNvCxnSpPr>
                <a:cxnSpLocks/>
                <a:stCxn id="10" idx="0"/>
                <a:endCxn id="11" idx="1"/>
              </p:cNvCxnSpPr>
              <p:nvPr/>
            </p:nvCxnSpPr>
            <p:spPr>
              <a:xfrm flipV="1">
                <a:off x="2067148" y="3181796"/>
                <a:ext cx="492964" cy="237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635E77-C1AA-FA40-B087-CA4024ACEED7}"/>
                  </a:ext>
                </a:extLst>
              </p:cNvPr>
              <p:cNvCxnSpPr>
                <a:cxnSpLocks/>
                <a:stCxn id="13" idx="1"/>
                <a:endCxn id="11" idx="3"/>
              </p:cNvCxnSpPr>
              <p:nvPr/>
            </p:nvCxnSpPr>
            <p:spPr>
              <a:xfrm flipH="1">
                <a:off x="2926123" y="2988618"/>
                <a:ext cx="472849" cy="19317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4AB781A-2960-E644-B535-C3F984A913DD}"/>
                </a:ext>
              </a:extLst>
            </p:cNvPr>
            <p:cNvGrpSpPr/>
            <p:nvPr/>
          </p:nvGrpSpPr>
          <p:grpSpPr>
            <a:xfrm>
              <a:off x="6491862" y="4470922"/>
              <a:ext cx="622934" cy="1229412"/>
              <a:chOff x="7440846" y="2664091"/>
              <a:chExt cx="687514" cy="1446080"/>
            </a:xfrm>
          </p:grpSpPr>
          <p:sp>
            <p:nvSpPr>
              <p:cNvPr id="18" name="Rectangle 17">
                <a:extLst>
                  <a:ext uri="{FF2B5EF4-FFF2-40B4-BE49-F238E27FC236}">
                    <a16:creationId xmlns:a16="http://schemas.microsoft.com/office/drawing/2014/main" id="{6CB90433-7545-4840-BE35-3D4839DA003B}"/>
                  </a:ext>
                </a:extLst>
              </p:cNvPr>
              <p:cNvSpPr/>
              <p:nvPr/>
            </p:nvSpPr>
            <p:spPr>
              <a:xfrm>
                <a:off x="7440846" y="3163092"/>
                <a:ext cx="687514"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5C3CB0D-B92E-E04B-BC49-464E5297833F}"/>
                  </a:ext>
                </a:extLst>
              </p:cNvPr>
              <p:cNvSpPr/>
              <p:nvPr/>
            </p:nvSpPr>
            <p:spPr>
              <a:xfrm>
                <a:off x="7475089" y="3978661"/>
                <a:ext cx="653271" cy="131510"/>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7762F674-1BA8-9345-9EDA-0836513F011C}"/>
                  </a:ext>
                </a:extLst>
              </p:cNvPr>
              <p:cNvPicPr>
                <a:picLocks noChangeAspect="1"/>
              </p:cNvPicPr>
              <p:nvPr/>
            </p:nvPicPr>
            <p:blipFill rotWithShape="1">
              <a:blip r:embed="rId5"/>
              <a:srcRect l="4881" r="69883" b="65611"/>
              <a:stretch/>
            </p:blipFill>
            <p:spPr>
              <a:xfrm>
                <a:off x="7619426" y="3414514"/>
                <a:ext cx="364598" cy="466855"/>
              </a:xfrm>
              <a:prstGeom prst="rect">
                <a:avLst/>
              </a:prstGeom>
            </p:spPr>
          </p:pic>
          <p:pic>
            <p:nvPicPr>
              <p:cNvPr id="21" name="Picture 20">
                <a:extLst>
                  <a:ext uri="{FF2B5EF4-FFF2-40B4-BE49-F238E27FC236}">
                    <a16:creationId xmlns:a16="http://schemas.microsoft.com/office/drawing/2014/main" id="{527CF55F-F430-3346-826C-3CC6D9E491F3}"/>
                  </a:ext>
                </a:extLst>
              </p:cNvPr>
              <p:cNvPicPr>
                <a:picLocks noChangeAspect="1"/>
              </p:cNvPicPr>
              <p:nvPr/>
            </p:nvPicPr>
            <p:blipFill rotWithShape="1">
              <a:blip r:embed="rId5"/>
              <a:srcRect l="36653" t="36232" r="33476" b="35566"/>
              <a:stretch/>
            </p:blipFill>
            <p:spPr>
              <a:xfrm>
                <a:off x="7565510" y="2664091"/>
                <a:ext cx="473175" cy="419777"/>
              </a:xfrm>
              <a:prstGeom prst="rect">
                <a:avLst/>
              </a:prstGeom>
            </p:spPr>
          </p:pic>
        </p:grpSp>
        <p:sp>
          <p:nvSpPr>
            <p:cNvPr id="22" name="Pentagon 21">
              <a:extLst>
                <a:ext uri="{FF2B5EF4-FFF2-40B4-BE49-F238E27FC236}">
                  <a16:creationId xmlns:a16="http://schemas.microsoft.com/office/drawing/2014/main" id="{A0FF0BB6-88ED-4041-B1D8-F2D8320B1ABD}"/>
                </a:ext>
              </a:extLst>
            </p:cNvPr>
            <p:cNvSpPr/>
            <p:nvPr/>
          </p:nvSpPr>
          <p:spPr>
            <a:xfrm>
              <a:off x="3504335" y="4961662"/>
              <a:ext cx="1285760" cy="451233"/>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Feature Engineering</a:t>
              </a:r>
            </a:p>
          </p:txBody>
        </p:sp>
        <p:sp>
          <p:nvSpPr>
            <p:cNvPr id="23" name="Pentagon 22">
              <a:extLst>
                <a:ext uri="{FF2B5EF4-FFF2-40B4-BE49-F238E27FC236}">
                  <a16:creationId xmlns:a16="http://schemas.microsoft.com/office/drawing/2014/main" id="{4B41D4EF-1517-BD41-AB78-5B06D38F68FD}"/>
                </a:ext>
              </a:extLst>
            </p:cNvPr>
            <p:cNvSpPr/>
            <p:nvPr/>
          </p:nvSpPr>
          <p:spPr>
            <a:xfrm>
              <a:off x="7781386" y="4935368"/>
              <a:ext cx="1293260" cy="459574"/>
            </a:xfrm>
            <a:prstGeom prst="homePlat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a:t>Classifier</a:t>
              </a:r>
            </a:p>
          </p:txBody>
        </p:sp>
        <p:grpSp>
          <p:nvGrpSpPr>
            <p:cNvPr id="25" name="Group 24">
              <a:extLst>
                <a:ext uri="{FF2B5EF4-FFF2-40B4-BE49-F238E27FC236}">
                  <a16:creationId xmlns:a16="http://schemas.microsoft.com/office/drawing/2014/main" id="{152D329C-5F72-F94E-8E5C-B61807EE8D67}"/>
                </a:ext>
              </a:extLst>
            </p:cNvPr>
            <p:cNvGrpSpPr/>
            <p:nvPr/>
          </p:nvGrpSpPr>
          <p:grpSpPr>
            <a:xfrm>
              <a:off x="4963849" y="4722931"/>
              <a:ext cx="625505" cy="902845"/>
              <a:chOff x="5700837" y="2808224"/>
              <a:chExt cx="690352" cy="1061960"/>
            </a:xfrm>
            <a:solidFill>
              <a:schemeClr val="accent6">
                <a:lumMod val="60000"/>
                <a:lumOff val="40000"/>
              </a:schemeClr>
            </a:solidFill>
          </p:grpSpPr>
          <p:sp>
            <p:nvSpPr>
              <p:cNvPr id="26" name="Rectangle 25">
                <a:extLst>
                  <a:ext uri="{FF2B5EF4-FFF2-40B4-BE49-F238E27FC236}">
                    <a16:creationId xmlns:a16="http://schemas.microsoft.com/office/drawing/2014/main" id="{67541352-57C4-0A48-9F88-543A994BCF65}"/>
                  </a:ext>
                </a:extLst>
              </p:cNvPr>
              <p:cNvSpPr/>
              <p:nvPr/>
            </p:nvSpPr>
            <p:spPr>
              <a:xfrm>
                <a:off x="5703675" y="2808224"/>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4660598-CE6E-EE44-9759-ED08301800A2}"/>
                  </a:ext>
                </a:extLst>
              </p:cNvPr>
              <p:cNvSpPr/>
              <p:nvPr/>
            </p:nvSpPr>
            <p:spPr>
              <a:xfrm>
                <a:off x="5703675" y="3121727"/>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210BF42-5571-D64F-B4E5-1A58DCA3FCFA}"/>
                  </a:ext>
                </a:extLst>
              </p:cNvPr>
              <p:cNvSpPr/>
              <p:nvPr/>
            </p:nvSpPr>
            <p:spPr>
              <a:xfrm>
                <a:off x="5700837" y="3429000"/>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C71C66-BA74-0148-97FF-A222E5CDC581}"/>
                  </a:ext>
                </a:extLst>
              </p:cNvPr>
              <p:cNvSpPr/>
              <p:nvPr/>
            </p:nvSpPr>
            <p:spPr>
              <a:xfrm>
                <a:off x="5700837" y="3738674"/>
                <a:ext cx="687514" cy="131510"/>
              </a:xfrm>
              <a:prstGeom prst="rect">
                <a:avLst/>
              </a:prstGeom>
              <a:grp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470399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7" y="591181"/>
            <a:ext cx="10839603" cy="992183"/>
          </a:xfrm>
        </p:spPr>
        <p:txBody>
          <a:bodyPr>
            <a:normAutofit/>
          </a:bodyPr>
          <a:lstStyle/>
          <a:p>
            <a:r>
              <a:rPr lang="en-US" sz="4400" b="1" dirty="0">
                <a:latin typeface="Amazon Ember Light" panose="020B0403020204020204" pitchFamily="34" charset="0"/>
                <a:ea typeface="Amazon Ember Light" panose="020B0403020204020204" pitchFamily="34" charset="0"/>
                <a:cs typeface="Amazon Ember Light" panose="020B0403020204020204" pitchFamily="34" charset="0"/>
              </a:rPr>
              <a:t>Node Level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Features &amp; Statistics</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96878" y="1770347"/>
            <a:ext cx="7915602" cy="3664094"/>
          </a:xfrm>
        </p:spPr>
        <p:txBody>
          <a:bodyPr/>
          <a:lstStyle/>
          <a:p>
            <a:pPr>
              <a:lnSpc>
                <a:spcPct val="200000"/>
              </a:lnSpc>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Node Degree :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Quantify Node Connectivity</a:t>
            </a:r>
          </a:p>
          <a:p>
            <a:pPr>
              <a:lnSpc>
                <a:spcPct val="200000"/>
              </a:lnSpc>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Clustering Coefficient :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Measures the proportion of closed triangles in a node’s local neighborhood</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pic>
        <p:nvPicPr>
          <p:cNvPr id="6" name="Picture 5">
            <a:extLst>
              <a:ext uri="{FF2B5EF4-FFF2-40B4-BE49-F238E27FC236}">
                <a16:creationId xmlns:a16="http://schemas.microsoft.com/office/drawing/2014/main" id="{FACB2AA8-2C99-C742-8888-39F45A9B880E}"/>
              </a:ext>
            </a:extLst>
          </p:cNvPr>
          <p:cNvPicPr>
            <a:picLocks noChangeAspect="1"/>
          </p:cNvPicPr>
          <p:nvPr/>
        </p:nvPicPr>
        <p:blipFill>
          <a:blip r:embed="rId3"/>
          <a:stretch>
            <a:fillRect/>
          </a:stretch>
        </p:blipFill>
        <p:spPr>
          <a:xfrm>
            <a:off x="9012380" y="1342360"/>
            <a:ext cx="2324100" cy="1511300"/>
          </a:xfrm>
          <a:prstGeom prst="rect">
            <a:avLst/>
          </a:prstGeom>
        </p:spPr>
      </p:pic>
      <p:pic>
        <p:nvPicPr>
          <p:cNvPr id="5" name="Picture 4">
            <a:extLst>
              <a:ext uri="{FF2B5EF4-FFF2-40B4-BE49-F238E27FC236}">
                <a16:creationId xmlns:a16="http://schemas.microsoft.com/office/drawing/2014/main" id="{28862633-F86A-E94D-ACD5-67EF6B99E448}"/>
              </a:ext>
            </a:extLst>
          </p:cNvPr>
          <p:cNvPicPr>
            <a:picLocks noChangeAspect="1"/>
          </p:cNvPicPr>
          <p:nvPr/>
        </p:nvPicPr>
        <p:blipFill>
          <a:blip r:embed="rId4"/>
          <a:stretch>
            <a:fillRect/>
          </a:stretch>
        </p:blipFill>
        <p:spPr>
          <a:xfrm>
            <a:off x="6871630" y="4220013"/>
            <a:ext cx="4746330" cy="1603245"/>
          </a:xfrm>
          <a:prstGeom prst="rect">
            <a:avLst/>
          </a:prstGeom>
        </p:spPr>
      </p:pic>
      <p:pic>
        <p:nvPicPr>
          <p:cNvPr id="8" name="Picture 7">
            <a:extLst>
              <a:ext uri="{FF2B5EF4-FFF2-40B4-BE49-F238E27FC236}">
                <a16:creationId xmlns:a16="http://schemas.microsoft.com/office/drawing/2014/main" id="{735DF341-DA94-A64A-9FD0-E275F3EDAB68}"/>
              </a:ext>
            </a:extLst>
          </p:cNvPr>
          <p:cNvPicPr>
            <a:picLocks noChangeAspect="1"/>
          </p:cNvPicPr>
          <p:nvPr/>
        </p:nvPicPr>
        <p:blipFill>
          <a:blip r:embed="rId5"/>
          <a:stretch>
            <a:fillRect/>
          </a:stretch>
        </p:blipFill>
        <p:spPr>
          <a:xfrm>
            <a:off x="3517062" y="4373533"/>
            <a:ext cx="2424933" cy="1060908"/>
          </a:xfrm>
          <a:prstGeom prst="rect">
            <a:avLst/>
          </a:prstGeom>
        </p:spPr>
      </p:pic>
    </p:spTree>
    <p:extLst>
      <p:ext uri="{BB962C8B-B14F-4D97-AF65-F5344CB8AC3E}">
        <p14:creationId xmlns:p14="http://schemas.microsoft.com/office/powerpoint/2010/main" val="1628131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496877" y="591181"/>
            <a:ext cx="10839603" cy="992183"/>
          </a:xfrm>
        </p:spPr>
        <p:txBody>
          <a:bodyPr>
            <a:normAutofit/>
          </a:bodyPr>
          <a:lstStyle/>
          <a:p>
            <a:r>
              <a:rPr lang="en-US" sz="4400" b="1" dirty="0">
                <a:latin typeface="Amazon Ember Light" panose="020B0403020204020204" pitchFamily="34" charset="0"/>
                <a:ea typeface="Amazon Ember Light" panose="020B0403020204020204" pitchFamily="34" charset="0"/>
                <a:cs typeface="Amazon Ember Light" panose="020B0403020204020204" pitchFamily="34" charset="0"/>
              </a:rPr>
              <a:t>Graph Level </a:t>
            </a:r>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Features &amp; Statistics</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496878" y="1770347"/>
            <a:ext cx="7682846" cy="4121298"/>
          </a:xfrm>
        </p:spPr>
        <p:txBody>
          <a:bodyPr/>
          <a:lstStyle/>
          <a:p>
            <a:pPr>
              <a:lnSpc>
                <a:spcPct val="200000"/>
              </a:lnSpc>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Bag Of Nodes :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Aggregate node level statistics</a:t>
            </a:r>
            <a:endParaRPr lang="en-US" sz="24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200000"/>
              </a:lnSpc>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Degree Distribution :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Histogram of degrees of nodes</a:t>
            </a:r>
          </a:p>
          <a:p>
            <a:pPr>
              <a:lnSpc>
                <a:spcPct val="200000"/>
              </a:lnSpc>
            </a:pPr>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Size of largest connected component :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Largest set where any 2 vertices are joined by a path</a:t>
            </a:r>
          </a:p>
          <a:p>
            <a:pPr>
              <a:lnSpc>
                <a:spcPct val="200000"/>
              </a:lnSpc>
            </a:pPr>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pic>
        <p:nvPicPr>
          <p:cNvPr id="4" name="Picture 3">
            <a:extLst>
              <a:ext uri="{FF2B5EF4-FFF2-40B4-BE49-F238E27FC236}">
                <a16:creationId xmlns:a16="http://schemas.microsoft.com/office/drawing/2014/main" id="{E0719DCE-B38E-BB42-A8CB-07B18FDC862D}"/>
              </a:ext>
            </a:extLst>
          </p:cNvPr>
          <p:cNvPicPr>
            <a:picLocks noChangeAspect="1"/>
          </p:cNvPicPr>
          <p:nvPr/>
        </p:nvPicPr>
        <p:blipFill>
          <a:blip r:embed="rId3"/>
          <a:stretch>
            <a:fillRect/>
          </a:stretch>
        </p:blipFill>
        <p:spPr>
          <a:xfrm>
            <a:off x="9012380" y="2368711"/>
            <a:ext cx="2324100" cy="1511300"/>
          </a:xfrm>
          <a:prstGeom prst="rect">
            <a:avLst/>
          </a:prstGeom>
        </p:spPr>
      </p:pic>
    </p:spTree>
    <p:extLst>
      <p:ext uri="{BB962C8B-B14F-4D97-AF65-F5344CB8AC3E}">
        <p14:creationId xmlns:p14="http://schemas.microsoft.com/office/powerpoint/2010/main" val="1545182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8D919-F2E6-FC4D-B814-3AE722D25E3B}"/>
              </a:ext>
            </a:extLst>
          </p:cNvPr>
          <p:cNvSpPr>
            <a:spLocks noGrp="1"/>
          </p:cNvSpPr>
          <p:nvPr>
            <p:ph type="title"/>
          </p:nvPr>
        </p:nvSpPr>
        <p:spPr>
          <a:xfrm>
            <a:off x="505190" y="532017"/>
            <a:ext cx="9031586" cy="992183"/>
          </a:xfrm>
        </p:spPr>
        <p:txBody>
          <a:bodyPr>
            <a:normAutofit/>
          </a:bodyPr>
          <a:lstStyle/>
          <a:p>
            <a:r>
              <a:rPr lang="en-US" b="1" dirty="0">
                <a:latin typeface="Amazon Ember Light" panose="020B0403020204020204" pitchFamily="34" charset="0"/>
                <a:ea typeface="Amazon Ember Light" panose="020B0403020204020204" pitchFamily="34" charset="0"/>
                <a:cs typeface="Amazon Ember Light" panose="020B0403020204020204" pitchFamily="34" charset="0"/>
              </a:rPr>
              <a:t>Limitations of Feature based learning</a:t>
            </a:r>
          </a:p>
        </p:txBody>
      </p:sp>
      <p:sp>
        <p:nvSpPr>
          <p:cNvPr id="3" name="Content Placeholder 2">
            <a:extLst>
              <a:ext uri="{FF2B5EF4-FFF2-40B4-BE49-F238E27FC236}">
                <a16:creationId xmlns:a16="http://schemas.microsoft.com/office/drawing/2014/main" id="{247B715C-6F35-E447-9F06-B4ECA44540E3}"/>
              </a:ext>
            </a:extLst>
          </p:cNvPr>
          <p:cNvSpPr>
            <a:spLocks noGrp="1"/>
          </p:cNvSpPr>
          <p:nvPr>
            <p:ph sz="half" idx="10"/>
          </p:nvPr>
        </p:nvSpPr>
        <p:spPr>
          <a:xfrm>
            <a:off x="789178" y="1304620"/>
            <a:ext cx="10837951" cy="4778850"/>
          </a:xfrm>
        </p:spPr>
        <p:txBody>
          <a:bodyPr/>
          <a:lstStyle/>
          <a:p>
            <a:pPr>
              <a:lnSpc>
                <a:spcPct val="200000"/>
              </a:lnSpc>
            </a:pPr>
            <a:r>
              <a:rPr lang="en-IN" sz="2800" dirty="0">
                <a:solidFill>
                  <a:srgbClr val="353737"/>
                </a:solidFill>
                <a:latin typeface="Amazon Ember Light" panose="020B0403020204020204" pitchFamily="34" charset="0"/>
                <a:ea typeface="Amazon Ember Light" panose="020B0403020204020204" pitchFamily="34" charset="0"/>
                <a:cs typeface="Amazon Ember Light" panose="020B0403020204020204" pitchFamily="34" charset="0"/>
              </a:rPr>
              <a:t>Hand-Engineered features are not flexible</a:t>
            </a:r>
          </a:p>
          <a:p>
            <a:pPr>
              <a:lnSpc>
                <a:spcPct val="200000"/>
              </a:lnSpc>
            </a:pPr>
            <a:r>
              <a:rPr lang="en-IN" sz="2800" dirty="0">
                <a:solidFill>
                  <a:srgbClr val="353737"/>
                </a:solidFill>
                <a:latin typeface="Amazon Ember Light" panose="020B0403020204020204" pitchFamily="34" charset="0"/>
                <a:ea typeface="Amazon Ember Light" panose="020B0403020204020204" pitchFamily="34" charset="0"/>
                <a:cs typeface="Amazon Ember Light" panose="020B0403020204020204" pitchFamily="34" charset="0"/>
              </a:rPr>
              <a:t>Require domain knowledge</a:t>
            </a:r>
          </a:p>
          <a:p>
            <a:pPr>
              <a:lnSpc>
                <a:spcPct val="200000"/>
              </a:lnSpc>
            </a:pPr>
            <a:r>
              <a:rPr lang="en-IN" sz="2800" dirty="0">
                <a:solidFill>
                  <a:srgbClr val="353737"/>
                </a:solidFill>
                <a:latin typeface="Amazon Ember Light" panose="020B0403020204020204" pitchFamily="34" charset="0"/>
                <a:ea typeface="Amazon Ember Light" panose="020B0403020204020204" pitchFamily="34" charset="0"/>
                <a:cs typeface="Amazon Ember Light" panose="020B0403020204020204" pitchFamily="34" charset="0"/>
              </a:rPr>
              <a:t>Time consuming and expensive</a:t>
            </a:r>
          </a:p>
          <a:p>
            <a:pPr>
              <a:lnSpc>
                <a:spcPct val="200000"/>
              </a:lnSpc>
            </a:pPr>
            <a:r>
              <a:rPr lang="en-IN" dirty="0">
                <a:solidFill>
                  <a:srgbClr val="353737"/>
                </a:solidFill>
                <a:latin typeface="Amazon Ember Light" panose="020B0403020204020204" pitchFamily="34" charset="0"/>
                <a:ea typeface="Amazon Ember Light" panose="020B0403020204020204" pitchFamily="34" charset="0"/>
                <a:cs typeface="Amazon Ember Light" panose="020B0403020204020204" pitchFamily="34" charset="0"/>
                <a:sym typeface="Helvetica Neue"/>
              </a:rPr>
              <a:t>Not Scalable</a:t>
            </a:r>
          </a:p>
        </p:txBody>
      </p:sp>
      <p:sp>
        <p:nvSpPr>
          <p:cNvPr id="9" name="TextBox 8">
            <a:extLst>
              <a:ext uri="{FF2B5EF4-FFF2-40B4-BE49-F238E27FC236}">
                <a16:creationId xmlns:a16="http://schemas.microsoft.com/office/drawing/2014/main" id="{ADD3291C-A9ED-5E4F-888F-BBE0B51CDDE9}"/>
              </a:ext>
            </a:extLst>
          </p:cNvPr>
          <p:cNvSpPr txBox="1"/>
          <p:nvPr/>
        </p:nvSpPr>
        <p:spPr>
          <a:xfrm>
            <a:off x="9649258" y="2564004"/>
            <a:ext cx="1229432"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COMPUTER</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SCIENCE</a:t>
            </a:r>
          </a:p>
        </p:txBody>
      </p:sp>
      <p:sp>
        <p:nvSpPr>
          <p:cNvPr id="13" name="TextBox 12">
            <a:extLst>
              <a:ext uri="{FF2B5EF4-FFF2-40B4-BE49-F238E27FC236}">
                <a16:creationId xmlns:a16="http://schemas.microsoft.com/office/drawing/2014/main" id="{04AACCE6-3E11-9D41-B286-DE7FEA34F10F}"/>
              </a:ext>
            </a:extLst>
          </p:cNvPr>
          <p:cNvSpPr txBox="1"/>
          <p:nvPr/>
        </p:nvSpPr>
        <p:spPr>
          <a:xfrm>
            <a:off x="9264633" y="3842704"/>
            <a:ext cx="1414554" cy="400110"/>
          </a:xfrm>
          <a:prstGeom prst="rect">
            <a:avLst/>
          </a:prstGeom>
          <a:noFill/>
        </p:spPr>
        <p:txBody>
          <a:bodyPr wrap="square" rtlCol="0">
            <a:spAutoFit/>
          </a:bodyPr>
          <a:lstStyle/>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DATA</a:t>
            </a:r>
          </a:p>
          <a:p>
            <a:pPr algn="ctr" fontAlgn="base"/>
            <a:r>
              <a:rPr lang="en-US" sz="1000"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PROCESSING</a:t>
            </a:r>
          </a:p>
        </p:txBody>
      </p:sp>
    </p:spTree>
    <p:extLst>
      <p:ext uri="{BB962C8B-B14F-4D97-AF65-F5344CB8AC3E}">
        <p14:creationId xmlns:p14="http://schemas.microsoft.com/office/powerpoint/2010/main" val="2648124744"/>
      </p:ext>
    </p:extLst>
  </p:cSld>
  <p:clrMapOvr>
    <a:masterClrMapping/>
  </p:clrMapOvr>
</p:sld>
</file>

<file path=ppt/theme/theme1.xml><?xml version="1.0" encoding="utf-8"?>
<a:theme xmlns:a="http://schemas.openxmlformats.org/drawingml/2006/main" name="Office Theme">
  <a:themeElements>
    <a:clrScheme name="Custom 1">
      <a:dk1>
        <a:srgbClr val="373737"/>
      </a:dk1>
      <a:lt1>
        <a:srgbClr val="FFFFFF"/>
      </a:lt1>
      <a:dk2>
        <a:srgbClr val="373737"/>
      </a:dk2>
      <a:lt2>
        <a:srgbClr val="FFFFFF"/>
      </a:lt2>
      <a:accent1>
        <a:srgbClr val="008DC4"/>
      </a:accent1>
      <a:accent2>
        <a:srgbClr val="A166FF"/>
      </a:accent2>
      <a:accent3>
        <a:srgbClr val="FF9900"/>
      </a:accent3>
      <a:accent4>
        <a:srgbClr val="C7001E"/>
      </a:accent4>
      <a:accent5>
        <a:srgbClr val="F4F4F4"/>
      </a:accent5>
      <a:accent6>
        <a:srgbClr val="008DC4"/>
      </a:accent6>
      <a:hlink>
        <a:srgbClr val="A066FF"/>
      </a:hlink>
      <a:folHlink>
        <a:srgbClr val="FF99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LU Template 3-26-2020 v2" id="{BCFE0F4F-9264-6A44-A297-6310F8F3A344}" vid="{4DEF6F76-01FA-6B40-AAFE-81524273D6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48690</TotalTime>
  <Words>2196</Words>
  <Application>Microsoft Macintosh PowerPoint</Application>
  <PresentationFormat>Widescreen</PresentationFormat>
  <Paragraphs>332</Paragraphs>
  <Slides>52</Slides>
  <Notes>47</Notes>
  <HiddenSlides>20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Amazon Ember</vt:lpstr>
      <vt:lpstr>Amazon Ember Display</vt:lpstr>
      <vt:lpstr>Amazon Ember Display Light</vt:lpstr>
      <vt:lpstr>Amazon Ember Light</vt:lpstr>
      <vt:lpstr>Amazon Ember Medium</vt:lpstr>
      <vt:lpstr>Arial</vt:lpstr>
      <vt:lpstr>Calibri</vt:lpstr>
      <vt:lpstr>Cambria Math</vt:lpstr>
      <vt:lpstr>Consolas</vt:lpstr>
      <vt:lpstr>Office Theme</vt:lpstr>
      <vt:lpstr>PowerPoint Presentation</vt:lpstr>
      <vt:lpstr>Course Overview</vt:lpstr>
      <vt:lpstr>PowerPoint Presentation</vt:lpstr>
      <vt:lpstr>PowerPoint Presentation</vt:lpstr>
      <vt:lpstr>Objective</vt:lpstr>
      <vt:lpstr>Generic Process</vt:lpstr>
      <vt:lpstr>Node Level Features &amp; Statistics</vt:lpstr>
      <vt:lpstr>Graph Level Features &amp; Statistics</vt:lpstr>
      <vt:lpstr>Limitations of Feature based learning</vt:lpstr>
      <vt:lpstr>Transductive Learning</vt:lpstr>
      <vt:lpstr>Inductive Learning</vt:lpstr>
      <vt:lpstr>PowerPoint Presentation</vt:lpstr>
      <vt:lpstr>Basics</vt:lpstr>
      <vt:lpstr>Local Picture</vt:lpstr>
      <vt:lpstr>Graph Picture</vt:lpstr>
      <vt:lpstr>PowerPoint Presentation</vt:lpstr>
      <vt:lpstr>Shallow Embeddings</vt:lpstr>
      <vt:lpstr>Deep Walk</vt:lpstr>
      <vt:lpstr>Deep Walk : Network Similarity with Random Walks</vt:lpstr>
      <vt:lpstr>Deep Walk : Encoder</vt:lpstr>
      <vt:lpstr>Deep Walk : Objective</vt:lpstr>
      <vt:lpstr>Analogy to word2vec</vt:lpstr>
      <vt:lpstr>Word2vec - Skip-gram Model</vt:lpstr>
      <vt:lpstr>Deep Walk</vt:lpstr>
      <vt:lpstr>Deep Walk </vt:lpstr>
      <vt:lpstr>Limitations of Shallow Embeddings</vt:lpstr>
      <vt:lpstr>PowerPoint Presentation</vt:lpstr>
      <vt:lpstr>Why is Deep Learning on Graphs hard?</vt:lpstr>
      <vt:lpstr>Why is Deep Learning on Graphs hard?</vt:lpstr>
      <vt:lpstr>Why is Deep Learning on Graphs hard?</vt:lpstr>
      <vt:lpstr>A better approach? </vt:lpstr>
      <vt:lpstr>Graph Neural Networks (GNNs)</vt:lpstr>
      <vt:lpstr>Graph Unrolling + Neighborhood Aggregation</vt:lpstr>
      <vt:lpstr>What’s in the box?</vt:lpstr>
      <vt:lpstr>Why are GNNs better?</vt:lpstr>
      <vt:lpstr>Why are GNNs better?</vt:lpstr>
      <vt:lpstr>Why are GNNs better?</vt:lpstr>
      <vt:lpstr>Inductive Prediction</vt:lpstr>
      <vt:lpstr>Extending GNNs</vt:lpstr>
      <vt:lpstr>What’s in the new box?</vt:lpstr>
      <vt:lpstr>The Math</vt:lpstr>
      <vt:lpstr>PowerPoint Presentation</vt:lpstr>
      <vt:lpstr>Node Classification Tasks</vt:lpstr>
      <vt:lpstr>Link Prediction Tasks</vt:lpstr>
      <vt:lpstr>Graph Classification Tasks</vt:lpstr>
      <vt:lpstr>Limitations of Graph Neural Networks</vt:lpstr>
      <vt:lpstr>Walkthrough Notebooks</vt:lpstr>
      <vt:lpstr>PowerPoint Presentation</vt:lpstr>
      <vt:lpstr>DGL: The history</vt:lpstr>
      <vt:lpstr>DGL meta-objectives &amp; architecture</vt:lpstr>
      <vt:lpstr>DGL programming interface</vt:lpstr>
      <vt:lpstr>Writing GNNs is intuitive in DGL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Cem Sazara</dc:creator>
  <cp:lastModifiedBy>Microsoft Office User</cp:lastModifiedBy>
  <cp:revision>455</cp:revision>
  <dcterms:created xsi:type="dcterms:W3CDTF">2020-06-06T22:57:01Z</dcterms:created>
  <dcterms:modified xsi:type="dcterms:W3CDTF">2021-10-27T16:36:46Z</dcterms:modified>
</cp:coreProperties>
</file>